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18"/>
  </p:notesMasterIdLst>
  <p:handoutMasterIdLst>
    <p:handoutMasterId r:id="rId19"/>
  </p:handoutMasterIdLst>
  <p:sldIdLst>
    <p:sldId id="270" r:id="rId2"/>
    <p:sldId id="280" r:id="rId3"/>
    <p:sldId id="281" r:id="rId4"/>
    <p:sldId id="298" r:id="rId5"/>
    <p:sldId id="282" r:id="rId6"/>
    <p:sldId id="310" r:id="rId7"/>
    <p:sldId id="299" r:id="rId8"/>
    <p:sldId id="300" r:id="rId9"/>
    <p:sldId id="302" r:id="rId10"/>
    <p:sldId id="304" r:id="rId11"/>
    <p:sldId id="305" r:id="rId12"/>
    <p:sldId id="303" r:id="rId13"/>
    <p:sldId id="306" r:id="rId14"/>
    <p:sldId id="301" r:id="rId15"/>
    <p:sldId id="309" r:id="rId16"/>
    <p:sldId id="307" r:id="rId17"/>
  </p:sldIdLst>
  <p:sldSz cx="9144000" cy="6858000" type="screen4x3"/>
  <p:notesSz cx="7150100" cy="9448800"/>
  <p:defaultTextStyle>
    <a:defPPr>
      <a:defRPr lang="en-US"/>
    </a:defPPr>
    <a:lvl1pPr algn="l" rtl="0" fontAlgn="base">
      <a:spcBef>
        <a:spcPct val="0"/>
      </a:spcBef>
      <a:spcAft>
        <a:spcPct val="0"/>
      </a:spcAft>
      <a:defRPr sz="2400" kern="1200">
        <a:solidFill>
          <a:schemeClr val="tx1"/>
        </a:solidFill>
        <a:latin typeface="Verdana" pitchFamily="-109" charset="0"/>
        <a:ea typeface="ＭＳ Ｐゴシック" pitchFamily="-109" charset="-128"/>
        <a:cs typeface="+mn-cs"/>
      </a:defRPr>
    </a:lvl1pPr>
    <a:lvl2pPr marL="457200" algn="l" rtl="0" fontAlgn="base">
      <a:spcBef>
        <a:spcPct val="0"/>
      </a:spcBef>
      <a:spcAft>
        <a:spcPct val="0"/>
      </a:spcAft>
      <a:defRPr sz="2400" kern="1200">
        <a:solidFill>
          <a:schemeClr val="tx1"/>
        </a:solidFill>
        <a:latin typeface="Verdana" pitchFamily="-109" charset="0"/>
        <a:ea typeface="ＭＳ Ｐゴシック" pitchFamily="-109" charset="-128"/>
        <a:cs typeface="+mn-cs"/>
      </a:defRPr>
    </a:lvl2pPr>
    <a:lvl3pPr marL="914400" algn="l" rtl="0" fontAlgn="base">
      <a:spcBef>
        <a:spcPct val="0"/>
      </a:spcBef>
      <a:spcAft>
        <a:spcPct val="0"/>
      </a:spcAft>
      <a:defRPr sz="2400" kern="1200">
        <a:solidFill>
          <a:schemeClr val="tx1"/>
        </a:solidFill>
        <a:latin typeface="Verdana" pitchFamily="-109" charset="0"/>
        <a:ea typeface="ＭＳ Ｐゴシック" pitchFamily="-109" charset="-128"/>
        <a:cs typeface="+mn-cs"/>
      </a:defRPr>
    </a:lvl3pPr>
    <a:lvl4pPr marL="1371600" algn="l" rtl="0" fontAlgn="base">
      <a:spcBef>
        <a:spcPct val="0"/>
      </a:spcBef>
      <a:spcAft>
        <a:spcPct val="0"/>
      </a:spcAft>
      <a:defRPr sz="2400" kern="1200">
        <a:solidFill>
          <a:schemeClr val="tx1"/>
        </a:solidFill>
        <a:latin typeface="Verdana" pitchFamily="-109" charset="0"/>
        <a:ea typeface="ＭＳ Ｐゴシック" pitchFamily="-109" charset="-128"/>
        <a:cs typeface="+mn-cs"/>
      </a:defRPr>
    </a:lvl4pPr>
    <a:lvl5pPr marL="1828800" algn="l" rtl="0" fontAlgn="base">
      <a:spcBef>
        <a:spcPct val="0"/>
      </a:spcBef>
      <a:spcAft>
        <a:spcPct val="0"/>
      </a:spcAft>
      <a:defRPr sz="2400" kern="1200">
        <a:solidFill>
          <a:schemeClr val="tx1"/>
        </a:solidFill>
        <a:latin typeface="Verdana" pitchFamily="-109" charset="0"/>
        <a:ea typeface="ＭＳ Ｐゴシック" pitchFamily="-109" charset="-128"/>
        <a:cs typeface="+mn-cs"/>
      </a:defRPr>
    </a:lvl5pPr>
    <a:lvl6pPr marL="2286000" algn="l" defTabSz="914400" rtl="0" eaLnBrk="1" latinLnBrk="0" hangingPunct="1">
      <a:defRPr sz="2400" kern="1200">
        <a:solidFill>
          <a:schemeClr val="tx1"/>
        </a:solidFill>
        <a:latin typeface="Verdana" pitchFamily="-109" charset="0"/>
        <a:ea typeface="ＭＳ Ｐゴシック" pitchFamily="-109" charset="-128"/>
        <a:cs typeface="+mn-cs"/>
      </a:defRPr>
    </a:lvl6pPr>
    <a:lvl7pPr marL="2743200" algn="l" defTabSz="914400" rtl="0" eaLnBrk="1" latinLnBrk="0" hangingPunct="1">
      <a:defRPr sz="2400" kern="1200">
        <a:solidFill>
          <a:schemeClr val="tx1"/>
        </a:solidFill>
        <a:latin typeface="Verdana" pitchFamily="-109" charset="0"/>
        <a:ea typeface="ＭＳ Ｐゴシック" pitchFamily="-109" charset="-128"/>
        <a:cs typeface="+mn-cs"/>
      </a:defRPr>
    </a:lvl7pPr>
    <a:lvl8pPr marL="3200400" algn="l" defTabSz="914400" rtl="0" eaLnBrk="1" latinLnBrk="0" hangingPunct="1">
      <a:defRPr sz="2400" kern="1200">
        <a:solidFill>
          <a:schemeClr val="tx1"/>
        </a:solidFill>
        <a:latin typeface="Verdana" pitchFamily="-109" charset="0"/>
        <a:ea typeface="ＭＳ Ｐゴシック" pitchFamily="-109" charset="-128"/>
        <a:cs typeface="+mn-cs"/>
      </a:defRPr>
    </a:lvl8pPr>
    <a:lvl9pPr marL="3657600" algn="l" defTabSz="914400" rtl="0" eaLnBrk="1" latinLnBrk="0" hangingPunct="1">
      <a:defRPr sz="2400" kern="1200">
        <a:solidFill>
          <a:schemeClr val="tx1"/>
        </a:solidFill>
        <a:latin typeface="Verdana" pitchFamily="-109"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133"/>
    <a:srgbClr val="90AA3C"/>
    <a:srgbClr val="A2BF49"/>
    <a:srgbClr val="6666FF"/>
    <a:srgbClr val="CC9966"/>
    <a:srgbClr val="000000"/>
    <a:srgbClr val="FDFFFD"/>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23" autoAdjust="0"/>
  </p:normalViewPr>
  <p:slideViewPr>
    <p:cSldViewPr snapToGrid="0">
      <p:cViewPr varScale="1">
        <p:scale>
          <a:sx n="56" d="100"/>
          <a:sy n="56" d="100"/>
        </p:scale>
        <p:origin x="-102"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0" hangingPunct="0">
              <a:defRPr sz="1200">
                <a:latin typeface="Verdana" pitchFamily="34" charset="0"/>
                <a:ea typeface="+mn-ea"/>
                <a:cs typeface="+mn-cs"/>
              </a:defRPr>
            </a:lvl1pPr>
          </a:lstStyle>
          <a:p>
            <a:pPr>
              <a:defRPr/>
            </a:pPr>
            <a:endParaRPr lang="en-US" dirty="0"/>
          </a:p>
        </p:txBody>
      </p:sp>
      <p:sp>
        <p:nvSpPr>
          <p:cNvPr id="44035" name="Rectangle 3"/>
          <p:cNvSpPr>
            <a:spLocks noGrp="1" noChangeArrowheads="1"/>
          </p:cNvSpPr>
          <p:nvPr>
            <p:ph type="dt" sz="quarter"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0" hangingPunct="0">
              <a:defRPr sz="1200">
                <a:latin typeface="Verdana" pitchFamily="34" charset="0"/>
                <a:ea typeface="+mn-ea"/>
                <a:cs typeface="+mn-cs"/>
              </a:defRPr>
            </a:lvl1pPr>
          </a:lstStyle>
          <a:p>
            <a:pPr>
              <a:defRPr/>
            </a:pPr>
            <a:endParaRPr lang="en-US" dirty="0"/>
          </a:p>
        </p:txBody>
      </p:sp>
      <p:sp>
        <p:nvSpPr>
          <p:cNvPr id="44036" name="Rectangle 4"/>
          <p:cNvSpPr>
            <a:spLocks noGrp="1" noChangeArrowheads="1"/>
          </p:cNvSpPr>
          <p:nvPr>
            <p:ph type="ftr" sz="quarter" idx="2"/>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0" hangingPunct="0">
              <a:defRPr sz="1200">
                <a:latin typeface="Verdana" pitchFamily="34" charset="0"/>
                <a:ea typeface="+mn-ea"/>
                <a:cs typeface="+mn-cs"/>
              </a:defRPr>
            </a:lvl1pPr>
          </a:lstStyle>
          <a:p>
            <a:pPr>
              <a:defRPr/>
            </a:pPr>
            <a:endParaRPr lang="en-US" dirty="0"/>
          </a:p>
        </p:txBody>
      </p:sp>
      <p:sp>
        <p:nvSpPr>
          <p:cNvPr id="44037" name="Rectangle 5"/>
          <p:cNvSpPr>
            <a:spLocks noGrp="1" noChangeArrowheads="1"/>
          </p:cNvSpPr>
          <p:nvPr>
            <p:ph type="sldNum" sz="quarter" idx="3"/>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0" hangingPunct="0">
              <a:defRPr sz="1200"/>
            </a:lvl1pPr>
          </a:lstStyle>
          <a:p>
            <a:fld id="{0A3685F4-1BBD-4E63-A71E-DF8185395873}" type="slidenum">
              <a:rPr lang="en-US"/>
              <a:pPr/>
              <a:t>‹#›</a:t>
            </a:fld>
            <a:endParaRPr lang="en-US" dirty="0"/>
          </a:p>
        </p:txBody>
      </p:sp>
    </p:spTree>
    <p:extLst>
      <p:ext uri="{BB962C8B-B14F-4D97-AF65-F5344CB8AC3E}">
        <p14:creationId xmlns:p14="http://schemas.microsoft.com/office/powerpoint/2010/main" val="151707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0" hangingPunct="0">
              <a:defRPr sz="1200">
                <a:latin typeface="Verdana" pitchFamily="34" charset="0"/>
                <a:ea typeface="+mn-ea"/>
                <a:cs typeface="+mn-cs"/>
              </a:defRPr>
            </a:lvl1pPr>
          </a:lstStyle>
          <a:p>
            <a:pPr>
              <a:defRPr/>
            </a:pPr>
            <a:endParaRPr lang="en-US" dirty="0"/>
          </a:p>
        </p:txBody>
      </p:sp>
      <p:sp>
        <p:nvSpPr>
          <p:cNvPr id="18435" name="Rectangle 3"/>
          <p:cNvSpPr>
            <a:spLocks noGrp="1" noChangeArrowheads="1"/>
          </p:cNvSpPr>
          <p:nvPr>
            <p:ph type="dt"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0" hangingPunct="0">
              <a:defRPr sz="1200">
                <a:latin typeface="Verdana" pitchFamily="34"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54088" y="4487863"/>
            <a:ext cx="5241925" cy="4252912"/>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0" hangingPunct="0">
              <a:defRPr sz="1200">
                <a:latin typeface="Verdana" pitchFamily="34" charset="0"/>
                <a:ea typeface="+mn-ea"/>
                <a:cs typeface="+mn-cs"/>
              </a:defRPr>
            </a:lvl1pPr>
          </a:lstStyle>
          <a:p>
            <a:pPr>
              <a:defRPr/>
            </a:pPr>
            <a:endParaRPr lang="en-US" dirty="0"/>
          </a:p>
        </p:txBody>
      </p:sp>
      <p:sp>
        <p:nvSpPr>
          <p:cNvPr id="18439" name="Rectangle 7"/>
          <p:cNvSpPr>
            <a:spLocks noGrp="1" noChangeArrowheads="1"/>
          </p:cNvSpPr>
          <p:nvPr>
            <p:ph type="sldNum" sz="quarter" idx="5"/>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0" hangingPunct="0">
              <a:defRPr sz="1200"/>
            </a:lvl1pPr>
          </a:lstStyle>
          <a:p>
            <a:fld id="{73A4790B-69A1-44AC-B25A-7636D11D038D}" type="slidenum">
              <a:rPr lang="en-US"/>
              <a:pPr/>
              <a:t>‹#›</a:t>
            </a:fld>
            <a:endParaRPr lang="en-US" dirty="0"/>
          </a:p>
        </p:txBody>
      </p:sp>
    </p:spTree>
    <p:extLst>
      <p:ext uri="{BB962C8B-B14F-4D97-AF65-F5344CB8AC3E}">
        <p14:creationId xmlns:p14="http://schemas.microsoft.com/office/powerpoint/2010/main" val="3067820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a:t>
            </a:fld>
            <a:endParaRPr lang="en-US" dirty="0"/>
          </a:p>
        </p:txBody>
      </p:sp>
    </p:spTree>
    <p:extLst>
      <p:ext uri="{BB962C8B-B14F-4D97-AF65-F5344CB8AC3E}">
        <p14:creationId xmlns:p14="http://schemas.microsoft.com/office/powerpoint/2010/main" val="214184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10</a:t>
            </a:fld>
            <a:endParaRPr lang="en-US" dirty="0"/>
          </a:p>
        </p:txBody>
      </p:sp>
    </p:spTree>
    <p:extLst>
      <p:ext uri="{BB962C8B-B14F-4D97-AF65-F5344CB8AC3E}">
        <p14:creationId xmlns:p14="http://schemas.microsoft.com/office/powerpoint/2010/main" val="19364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11</a:t>
            </a:fld>
            <a:endParaRPr lang="en-US" dirty="0"/>
          </a:p>
        </p:txBody>
      </p:sp>
    </p:spTree>
    <p:extLst>
      <p:ext uri="{BB962C8B-B14F-4D97-AF65-F5344CB8AC3E}">
        <p14:creationId xmlns:p14="http://schemas.microsoft.com/office/powerpoint/2010/main" val="405855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12</a:t>
            </a:fld>
            <a:endParaRPr lang="en-US" dirty="0"/>
          </a:p>
        </p:txBody>
      </p:sp>
    </p:spTree>
    <p:extLst>
      <p:ext uri="{BB962C8B-B14F-4D97-AF65-F5344CB8AC3E}">
        <p14:creationId xmlns:p14="http://schemas.microsoft.com/office/powerpoint/2010/main" val="287262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13</a:t>
            </a:fld>
            <a:endParaRPr lang="en-US" dirty="0"/>
          </a:p>
        </p:txBody>
      </p:sp>
    </p:spTree>
    <p:extLst>
      <p:ext uri="{BB962C8B-B14F-4D97-AF65-F5344CB8AC3E}">
        <p14:creationId xmlns:p14="http://schemas.microsoft.com/office/powerpoint/2010/main" val="38492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17D2-5DB3-4429-ABAA-873B27E6EBF3}" type="slidenum">
              <a:rPr lang="en-US" smtClean="0"/>
              <a:t>14</a:t>
            </a:fld>
            <a:endParaRPr lang="en-US" dirty="0"/>
          </a:p>
        </p:txBody>
      </p:sp>
      <p:sp>
        <p:nvSpPr>
          <p:cNvPr id="5" name="Header Placeholder 4"/>
          <p:cNvSpPr>
            <a:spLocks noGrp="1"/>
          </p:cNvSpPr>
          <p:nvPr>
            <p:ph type="hdr" sz="quarter" idx="11"/>
          </p:nvPr>
        </p:nvSpPr>
        <p:spPr/>
        <p:txBody>
          <a:bodyPr/>
          <a:lstStyle/>
          <a:p>
            <a:r>
              <a:rPr lang="en-US" dirty="0" smtClean="0"/>
              <a:t>SOP 21 Appendix B: Algorithm for decisions regarding financial disclosure</a:t>
            </a:r>
            <a:endParaRPr lang="en-US" dirty="0"/>
          </a:p>
        </p:txBody>
      </p:sp>
    </p:spTree>
    <p:extLst>
      <p:ext uri="{BB962C8B-B14F-4D97-AF65-F5344CB8AC3E}">
        <p14:creationId xmlns:p14="http://schemas.microsoft.com/office/powerpoint/2010/main" val="1158750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15</a:t>
            </a:fld>
            <a:endParaRPr lang="en-US" dirty="0"/>
          </a:p>
        </p:txBody>
      </p:sp>
    </p:spTree>
    <p:extLst>
      <p:ext uri="{BB962C8B-B14F-4D97-AF65-F5344CB8AC3E}">
        <p14:creationId xmlns:p14="http://schemas.microsoft.com/office/powerpoint/2010/main" val="428534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16</a:t>
            </a:fld>
            <a:endParaRPr lang="en-US" dirty="0"/>
          </a:p>
        </p:txBody>
      </p:sp>
    </p:spTree>
    <p:extLst>
      <p:ext uri="{BB962C8B-B14F-4D97-AF65-F5344CB8AC3E}">
        <p14:creationId xmlns:p14="http://schemas.microsoft.com/office/powerpoint/2010/main" val="372339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2</a:t>
            </a:fld>
            <a:endParaRPr lang="en-US" dirty="0"/>
          </a:p>
        </p:txBody>
      </p:sp>
    </p:spTree>
    <p:extLst>
      <p:ext uri="{BB962C8B-B14F-4D97-AF65-F5344CB8AC3E}">
        <p14:creationId xmlns:p14="http://schemas.microsoft.com/office/powerpoint/2010/main" val="48014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3</a:t>
            </a:fld>
            <a:endParaRPr lang="en-US" dirty="0"/>
          </a:p>
        </p:txBody>
      </p:sp>
    </p:spTree>
    <p:extLst>
      <p:ext uri="{BB962C8B-B14F-4D97-AF65-F5344CB8AC3E}">
        <p14:creationId xmlns:p14="http://schemas.microsoft.com/office/powerpoint/2010/main" val="153971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4</a:t>
            </a:fld>
            <a:endParaRPr lang="en-US" dirty="0"/>
          </a:p>
        </p:txBody>
      </p:sp>
    </p:spTree>
    <p:extLst>
      <p:ext uri="{BB962C8B-B14F-4D97-AF65-F5344CB8AC3E}">
        <p14:creationId xmlns:p14="http://schemas.microsoft.com/office/powerpoint/2010/main" val="356933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5</a:t>
            </a:fld>
            <a:endParaRPr lang="en-US" dirty="0"/>
          </a:p>
        </p:txBody>
      </p:sp>
    </p:spTree>
    <p:extLst>
      <p:ext uri="{BB962C8B-B14F-4D97-AF65-F5344CB8AC3E}">
        <p14:creationId xmlns:p14="http://schemas.microsoft.com/office/powerpoint/2010/main" val="421768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6</a:t>
            </a:fld>
            <a:endParaRPr lang="en-US" dirty="0"/>
          </a:p>
        </p:txBody>
      </p:sp>
    </p:spTree>
    <p:extLst>
      <p:ext uri="{BB962C8B-B14F-4D97-AF65-F5344CB8AC3E}">
        <p14:creationId xmlns:p14="http://schemas.microsoft.com/office/powerpoint/2010/main" val="184922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7</a:t>
            </a:fld>
            <a:endParaRPr lang="en-US" dirty="0"/>
          </a:p>
        </p:txBody>
      </p:sp>
    </p:spTree>
    <p:extLst>
      <p:ext uri="{BB962C8B-B14F-4D97-AF65-F5344CB8AC3E}">
        <p14:creationId xmlns:p14="http://schemas.microsoft.com/office/powerpoint/2010/main" val="269246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8</a:t>
            </a:fld>
            <a:endParaRPr lang="en-US" dirty="0"/>
          </a:p>
        </p:txBody>
      </p:sp>
    </p:spTree>
    <p:extLst>
      <p:ext uri="{BB962C8B-B14F-4D97-AF65-F5344CB8AC3E}">
        <p14:creationId xmlns:p14="http://schemas.microsoft.com/office/powerpoint/2010/main" val="227091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4790B-69A1-44AC-B25A-7636D11D038D}" type="slidenum">
              <a:rPr lang="en-US" smtClean="0"/>
              <a:pPr/>
              <a:t>9</a:t>
            </a:fld>
            <a:endParaRPr lang="en-US" dirty="0"/>
          </a:p>
        </p:txBody>
      </p:sp>
    </p:spTree>
    <p:extLst>
      <p:ext uri="{BB962C8B-B14F-4D97-AF65-F5344CB8AC3E}">
        <p14:creationId xmlns:p14="http://schemas.microsoft.com/office/powerpoint/2010/main" val="385534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85800" indent="-279400">
              <a:buFont typeface="Arial" pitchFamily="34" charset="0"/>
              <a:buChar char="•"/>
              <a:defRPr/>
            </a:lvl2pPr>
            <a:lvl3pPr marL="1087438" indent="-290513">
              <a:tabLst/>
              <a:defRPr/>
            </a:lvl3pPr>
            <a:lvl4pPr marL="1428750" indent="-282575">
              <a:defRPr/>
            </a:lvl4pPr>
            <a:lvl5pPr marL="1771650" indent="-2825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IRP_PPT_End Slide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Text">
    <p:spTree>
      <p:nvGrpSpPr>
        <p:cNvPr id="1" name=""/>
        <p:cNvGrpSpPr/>
        <p:nvPr/>
      </p:nvGrpSpPr>
      <p:grpSpPr>
        <a:xfrm>
          <a:off x="0" y="0"/>
          <a:ext cx="0" cy="0"/>
          <a:chOff x="0" y="0"/>
          <a:chExt cx="0" cy="0"/>
        </a:xfrm>
      </p:grpSpPr>
      <p:pic>
        <p:nvPicPr>
          <p:cNvPr id="2" name="Picture 2" descr="Z:\In Progress\NIH\NIH Intramural Research Program\PPT\Templates\Templates\Round 4 NEW LOGO FINALS 042213\Artwork\JPG\IRP_PPT_End Slide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4" name="Content Placeholder 2"/>
          <p:cNvSpPr>
            <a:spLocks noGrp="1"/>
          </p:cNvSpPr>
          <p:nvPr>
            <p:ph sz="half" idx="1"/>
          </p:nvPr>
        </p:nvSpPr>
        <p:spPr>
          <a:xfrm>
            <a:off x="3887304" y="629478"/>
            <a:ext cx="4814956" cy="5599044"/>
          </a:xfrm>
        </p:spPr>
        <p:txBody>
          <a:bodyPr/>
          <a:lstStyle>
            <a:lvl1pPr>
              <a:defRPr sz="2800"/>
            </a:lvl1pPr>
            <a:lvl2pPr>
              <a:buFont typeface="Arial"/>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IRP_PPT_Cover Ma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5714" name="Rectangle 2"/>
          <p:cNvSpPr>
            <a:spLocks noGrp="1" noChangeArrowheads="1"/>
          </p:cNvSpPr>
          <p:nvPr>
            <p:ph type="ctrTitle"/>
          </p:nvPr>
        </p:nvSpPr>
        <p:spPr>
          <a:xfrm>
            <a:off x="685800" y="2571232"/>
            <a:ext cx="7772400" cy="1444625"/>
          </a:xfrm>
        </p:spPr>
        <p:txBody>
          <a:bodyPr/>
          <a:lstStyle>
            <a:lvl1pPr algn="ctr">
              <a:defRPr sz="2800">
                <a:solidFill>
                  <a:srgbClr val="336699"/>
                </a:solidFill>
              </a:defRPr>
            </a:lvl1pPr>
          </a:lstStyle>
          <a:p>
            <a:r>
              <a:rPr lang="en-US" dirty="0"/>
              <a:t>Click to edit Master title style</a:t>
            </a:r>
          </a:p>
        </p:txBody>
      </p:sp>
      <p:sp>
        <p:nvSpPr>
          <p:cNvPr id="115715" name="Rectangle 3"/>
          <p:cNvSpPr>
            <a:spLocks noGrp="1" noChangeArrowheads="1"/>
          </p:cNvSpPr>
          <p:nvPr>
            <p:ph type="subTitle" idx="1"/>
          </p:nvPr>
        </p:nvSpPr>
        <p:spPr>
          <a:xfrm>
            <a:off x="1371600" y="4023093"/>
            <a:ext cx="6400800" cy="1047750"/>
          </a:xfrm>
        </p:spPr>
        <p:txBody>
          <a:bodyPr anchor="ctr"/>
          <a:lstStyle>
            <a:lvl1pPr marL="0" indent="0" algn="ctr">
              <a:buFontTx/>
              <a:buNone/>
              <a:defRPr sz="1700" b="1">
                <a:solidFill>
                  <a:srgbClr val="7B9133"/>
                </a:solidFill>
              </a:defRPr>
            </a:lvl1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522"/>
            <a:ext cx="4038600" cy="47826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43522"/>
            <a:ext cx="4038600" cy="47826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Section Titl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964070"/>
            <a:ext cx="7772400" cy="2514600"/>
          </a:xfrm>
        </p:spPr>
        <p:txBody>
          <a:bodyPr>
            <a:normAutofit fontScale="90000"/>
          </a:bodyPr>
          <a:lstStyle>
            <a:lvl1pPr>
              <a:defRPr i="1" baseline="0"/>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1027" name="Rectangle 2"/>
          <p:cNvSpPr>
            <a:spLocks noGrp="1" noChangeArrowheads="1"/>
          </p:cNvSpPr>
          <p:nvPr>
            <p:ph type="title"/>
          </p:nvPr>
        </p:nvSpPr>
        <p:spPr bwMode="auto">
          <a:xfrm>
            <a:off x="457200" y="274638"/>
            <a:ext cx="82296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365250"/>
            <a:ext cx="82296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54" r:id="rId1"/>
    <p:sldLayoutId id="2147483762" r:id="rId2"/>
    <p:sldLayoutId id="2147483755" r:id="rId3"/>
    <p:sldLayoutId id="2147483756" r:id="rId4"/>
    <p:sldLayoutId id="2147483757" r:id="rId5"/>
    <p:sldLayoutId id="2147483758" r:id="rId6"/>
    <p:sldLayoutId id="2147483759" r:id="rId7"/>
    <p:sldLayoutId id="2147483760" r:id="rId8"/>
    <p:sldLayoutId id="2147483761" r:id="rId9"/>
    <p:sldLayoutId id="2147483763" r:id="rId10"/>
    <p:sldLayoutId id="2147483764" r:id="rId1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thics.od.nih.gov/decs.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ctrTitle"/>
          </p:nvPr>
        </p:nvSpPr>
        <p:spPr>
          <a:xfrm>
            <a:off x="711200" y="2185988"/>
            <a:ext cx="7772400" cy="2141537"/>
          </a:xfrm>
        </p:spPr>
        <p:txBody>
          <a:bodyPr/>
          <a:lstStyle/>
          <a:p>
            <a:pPr eaLnBrk="1" hangingPunct="1"/>
            <a:r>
              <a:rPr lang="en-US" sz="4000" dirty="0" smtClean="0">
                <a:ea typeface="ＭＳ Ｐゴシック" pitchFamily="-109" charset="-128"/>
              </a:rPr>
              <a:t>Conflict of Interest </a:t>
            </a:r>
            <a:br>
              <a:rPr lang="en-US" sz="4000" dirty="0" smtClean="0">
                <a:ea typeface="ＭＳ Ｐゴシック" pitchFamily="-109" charset="-128"/>
              </a:rPr>
            </a:br>
            <a:r>
              <a:rPr lang="en-US" sz="4000" dirty="0" smtClean="0">
                <a:ea typeface="ＭＳ Ｐゴシック" pitchFamily="-109" charset="-128"/>
              </a:rPr>
              <a:t>Policy Implementation</a:t>
            </a:r>
            <a:br>
              <a:rPr lang="en-US" sz="4000" dirty="0" smtClean="0">
                <a:ea typeface="ＭＳ Ｐゴシック" pitchFamily="-109" charset="-128"/>
              </a:rPr>
            </a:br>
            <a:endParaRPr lang="en-US" sz="3200" dirty="0" smtClean="0">
              <a:ea typeface="ＭＳ Ｐゴシック" pitchFamily="-109" charset="-128"/>
            </a:endParaRPr>
          </a:p>
        </p:txBody>
      </p:sp>
      <p:sp>
        <p:nvSpPr>
          <p:cNvPr id="15363" name="Rectangle 5"/>
          <p:cNvSpPr>
            <a:spLocks noGrp="1" noChangeArrowheads="1"/>
          </p:cNvSpPr>
          <p:nvPr>
            <p:ph type="subTitle" idx="1"/>
          </p:nvPr>
        </p:nvSpPr>
        <p:spPr>
          <a:xfrm>
            <a:off x="1371600" y="4497388"/>
            <a:ext cx="6400800" cy="679450"/>
          </a:xfrm>
        </p:spPr>
        <p:txBody>
          <a:bodyPr/>
          <a:lstStyle/>
          <a:p>
            <a:pPr eaLnBrk="1" hangingPunct="1"/>
            <a:r>
              <a:rPr lang="en-US" sz="3200" dirty="0" smtClean="0">
                <a:ea typeface="ＭＳ Ｐゴシック" pitchFamily="-109" charset="-128"/>
              </a:rPr>
              <a:t>October 23,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08" y="281216"/>
            <a:ext cx="2684592" cy="4915740"/>
          </a:xfrm>
        </p:spPr>
        <p:txBody>
          <a:bodyPr/>
          <a:lstStyle/>
          <a:p>
            <a:r>
              <a:rPr lang="en-US" dirty="0" smtClean="0"/>
              <a:t>Certification for NIH employees who do not file financial disclosure forms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78787885"/>
              </p:ext>
            </p:extLst>
          </p:nvPr>
        </p:nvGraphicFramePr>
        <p:xfrm>
          <a:off x="110003" y="90007"/>
          <a:ext cx="6173084" cy="6620483"/>
        </p:xfrm>
        <a:graphic>
          <a:graphicData uri="http://schemas.openxmlformats.org/presentationml/2006/ole">
            <mc:AlternateContent xmlns:mc="http://schemas.openxmlformats.org/markup-compatibility/2006">
              <mc:Choice xmlns:v="urn:schemas-microsoft-com:vml" Requires="v">
                <p:oleObj spid="_x0000_s2066" name="Document" r:id="rId5" imgW="6489700" imgH="6959600" progId="Word.Document.12">
                  <p:embed/>
                </p:oleObj>
              </mc:Choice>
              <mc:Fallback>
                <p:oleObj name="Document" r:id="rId5" imgW="6489700" imgH="6959600" progId="Word.Document.12">
                  <p:embed/>
                  <p:pic>
                    <p:nvPicPr>
                      <p:cNvPr id="0" name=""/>
                      <p:cNvPicPr/>
                      <p:nvPr/>
                    </p:nvPicPr>
                    <p:blipFill>
                      <a:blip r:embed="rId6"/>
                      <a:stretch>
                        <a:fillRect/>
                      </a:stretch>
                    </p:blipFill>
                    <p:spPr>
                      <a:xfrm>
                        <a:off x="110003" y="90007"/>
                        <a:ext cx="6173084" cy="6620483"/>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4262170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165" y="304640"/>
            <a:ext cx="2670074" cy="3095608"/>
          </a:xfrm>
        </p:spPr>
        <p:txBody>
          <a:bodyPr/>
          <a:lstStyle/>
          <a:p>
            <a:r>
              <a:rPr lang="en-US" dirty="0" smtClean="0"/>
              <a:t>PFH Form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37774214"/>
              </p:ext>
            </p:extLst>
          </p:nvPr>
        </p:nvGraphicFramePr>
        <p:xfrm>
          <a:off x="0" y="80278"/>
          <a:ext cx="5551907" cy="6777722"/>
        </p:xfrm>
        <a:graphic>
          <a:graphicData uri="http://schemas.openxmlformats.org/presentationml/2006/ole">
            <mc:AlternateContent xmlns:mc="http://schemas.openxmlformats.org/markup-compatibility/2006">
              <mc:Choice xmlns:v="urn:schemas-microsoft-com:vml" Requires="v">
                <p:oleObj spid="_x0000_s3089" name="Document" r:id="rId5" imgW="7124700" imgH="8699500" progId="Word.Document.12">
                  <p:embed/>
                </p:oleObj>
              </mc:Choice>
              <mc:Fallback>
                <p:oleObj name="Document" r:id="rId5" imgW="7124700" imgH="8699500" progId="Word.Document.12">
                  <p:embed/>
                  <p:pic>
                    <p:nvPicPr>
                      <p:cNvPr id="0" name=""/>
                      <p:cNvPicPr/>
                      <p:nvPr/>
                    </p:nvPicPr>
                    <p:blipFill>
                      <a:blip r:embed="rId6"/>
                      <a:stretch>
                        <a:fillRect/>
                      </a:stretch>
                    </p:blipFill>
                    <p:spPr>
                      <a:xfrm>
                        <a:off x="0" y="80278"/>
                        <a:ext cx="5551907" cy="6777722"/>
                      </a:xfrm>
                      <a:prstGeom prst="rect">
                        <a:avLst/>
                      </a:prstGeom>
                      <a:solidFill>
                        <a:srgbClr val="FFFFFF"/>
                      </a:solidFill>
                      <a:ln>
                        <a:solidFill>
                          <a:schemeClr val="tx1"/>
                        </a:solidFill>
                      </a:ln>
                    </p:spPr>
                  </p:pic>
                </p:oleObj>
              </mc:Fallback>
            </mc:AlternateContent>
          </a:graphicData>
        </a:graphic>
      </p:graphicFrame>
    </p:spTree>
    <p:extLst>
      <p:ext uri="{BB962C8B-B14F-4D97-AF65-F5344CB8AC3E}">
        <p14:creationId xmlns:p14="http://schemas.microsoft.com/office/powerpoint/2010/main" val="175706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69" y="245330"/>
            <a:ext cx="8890000" cy="901700"/>
          </a:xfrm>
        </p:spPr>
        <p:txBody>
          <a:bodyPr/>
          <a:lstStyle/>
          <a:p>
            <a:r>
              <a:rPr lang="en-US" dirty="0" smtClean="0"/>
              <a:t>PI files PFH and certification forms with DEC</a:t>
            </a:r>
            <a:endParaRPr lang="en-US" dirty="0"/>
          </a:p>
        </p:txBody>
      </p:sp>
      <p:sp>
        <p:nvSpPr>
          <p:cNvPr id="3" name="Content Placeholder 2"/>
          <p:cNvSpPr>
            <a:spLocks noGrp="1"/>
          </p:cNvSpPr>
          <p:nvPr>
            <p:ph idx="1"/>
          </p:nvPr>
        </p:nvSpPr>
        <p:spPr/>
        <p:txBody>
          <a:bodyPr/>
          <a:lstStyle/>
          <a:p>
            <a:pPr lvl="0">
              <a:spcAft>
                <a:spcPts val="1800"/>
              </a:spcAft>
            </a:pPr>
            <a:r>
              <a:rPr lang="en-US" sz="2400" dirty="0" smtClean="0"/>
              <a:t>NHLBI/NCI </a:t>
            </a:r>
            <a:r>
              <a:rPr lang="en-US" sz="2400" dirty="0"/>
              <a:t>iRIS</a:t>
            </a:r>
            <a:r>
              <a:rPr lang="en-US" sz="2400" baseline="30000" dirty="0"/>
              <a:t>TM</a:t>
            </a:r>
            <a:r>
              <a:rPr lang="en-US" sz="2400" dirty="0"/>
              <a:t>: will have the form programmed into the system </a:t>
            </a:r>
          </a:p>
          <a:p>
            <a:pPr lvl="0">
              <a:spcAft>
                <a:spcPts val="1800"/>
              </a:spcAft>
            </a:pPr>
            <a:r>
              <a:rPr lang="en-US" sz="2400" dirty="0" smtClean="0"/>
              <a:t>NIAID </a:t>
            </a:r>
            <a:r>
              <a:rPr lang="en-US" sz="2400" dirty="0"/>
              <a:t>iRIS</a:t>
            </a:r>
            <a:r>
              <a:rPr lang="en-US" sz="2400" baseline="30000" dirty="0"/>
              <a:t>TM</a:t>
            </a:r>
            <a:r>
              <a:rPr lang="en-US" sz="2400" dirty="0"/>
              <a:t>: will continue to use a fillable form (and attach certifications and précis) that is uploaded within iRIS</a:t>
            </a:r>
            <a:r>
              <a:rPr lang="en-US" sz="2400" baseline="30000" dirty="0"/>
              <a:t>TM</a:t>
            </a:r>
            <a:endParaRPr lang="en-US" sz="2400" dirty="0"/>
          </a:p>
          <a:p>
            <a:pPr lvl="0">
              <a:spcAft>
                <a:spcPts val="1800"/>
              </a:spcAft>
            </a:pPr>
            <a:r>
              <a:rPr lang="en-US" sz="2400" dirty="0"/>
              <a:t>PTMS: users will use a fillable form and attach certifications and précis.  The documents can be uploaded into PTMS, with an email asking the DEC to download them and review, or they can be emailed to the DEC.  </a:t>
            </a:r>
          </a:p>
          <a:p>
            <a:pPr>
              <a:spcAft>
                <a:spcPts val="1800"/>
              </a:spcAft>
            </a:pPr>
            <a:endParaRPr lang="en-US" dirty="0"/>
          </a:p>
        </p:txBody>
      </p:sp>
    </p:spTree>
    <p:extLst>
      <p:ext uri="{BB962C8B-B14F-4D97-AF65-F5344CB8AC3E}">
        <p14:creationId xmlns:p14="http://schemas.microsoft.com/office/powerpoint/2010/main" val="267396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of clearance by the DEC</a:t>
            </a:r>
          </a:p>
        </p:txBody>
      </p:sp>
      <p:sp>
        <p:nvSpPr>
          <p:cNvPr id="3" name="Content Placeholder 2"/>
          <p:cNvSpPr>
            <a:spLocks noGrp="1"/>
          </p:cNvSpPr>
          <p:nvPr>
            <p:ph idx="1"/>
          </p:nvPr>
        </p:nvSpPr>
        <p:spPr/>
        <p:txBody>
          <a:bodyPr/>
          <a:lstStyle/>
          <a:p>
            <a:pPr marL="0" lvl="0" indent="0">
              <a:spcAft>
                <a:spcPts val="1200"/>
              </a:spcAft>
              <a:buNone/>
            </a:pPr>
            <a:endParaRPr lang="en-US" dirty="0"/>
          </a:p>
          <a:p>
            <a:pPr lvl="0">
              <a:spcAft>
                <a:spcPts val="1200"/>
              </a:spcAft>
            </a:pPr>
            <a:r>
              <a:rPr lang="en-US" dirty="0" smtClean="0"/>
              <a:t>NHLBI/NCI iRIS</a:t>
            </a:r>
            <a:r>
              <a:rPr lang="en-US" baseline="30000" dirty="0"/>
              <a:t>TM</a:t>
            </a:r>
            <a:r>
              <a:rPr lang="en-US" dirty="0" smtClean="0"/>
              <a:t> </a:t>
            </a:r>
            <a:r>
              <a:rPr lang="en-US" dirty="0"/>
              <a:t>and </a:t>
            </a:r>
            <a:r>
              <a:rPr lang="en-US" dirty="0" smtClean="0"/>
              <a:t>NIAID </a:t>
            </a:r>
            <a:r>
              <a:rPr lang="en-US" dirty="0"/>
              <a:t>iRIS</a:t>
            </a:r>
            <a:r>
              <a:rPr lang="en-US" baseline="30000" dirty="0"/>
              <a:t>TM</a:t>
            </a:r>
            <a:r>
              <a:rPr lang="en-US" dirty="0"/>
              <a:t>: DECs will document their review as they do now</a:t>
            </a:r>
          </a:p>
          <a:p>
            <a:pPr lvl="0">
              <a:spcAft>
                <a:spcPts val="1200"/>
              </a:spcAft>
            </a:pPr>
            <a:r>
              <a:rPr lang="en-US" dirty="0"/>
              <a:t>PTMS: DECs will email the clearance to the PI who will upload it into PTMS.  (We hope that the form will be programmed into PTMS in 2014)</a:t>
            </a:r>
          </a:p>
          <a:p>
            <a:pPr>
              <a:spcAft>
                <a:spcPts val="1200"/>
              </a:spcAft>
            </a:pPr>
            <a:endParaRPr lang="en-US" dirty="0"/>
          </a:p>
        </p:txBody>
      </p:sp>
    </p:spTree>
    <p:extLst>
      <p:ext uri="{BB962C8B-B14F-4D97-AF65-F5344CB8AC3E}">
        <p14:creationId xmlns:p14="http://schemas.microsoft.com/office/powerpoint/2010/main" val="69614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87923" y="371231"/>
            <a:ext cx="4552462" cy="6379307"/>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cxnSp>
        <p:nvCxnSpPr>
          <p:cNvPr id="33" name="Straight Arrow Connector 32"/>
          <p:cNvCxnSpPr/>
          <p:nvPr/>
        </p:nvCxnSpPr>
        <p:spPr>
          <a:xfrm>
            <a:off x="2730075" y="4370319"/>
            <a:ext cx="6534" cy="806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3" idx="0"/>
          </p:cNvCxnSpPr>
          <p:nvPr/>
        </p:nvCxnSpPr>
        <p:spPr>
          <a:xfrm>
            <a:off x="3830105" y="4350317"/>
            <a:ext cx="5000" cy="8242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188308" y="4115899"/>
            <a:ext cx="3255" cy="1071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409462" y="1709615"/>
            <a:ext cx="28319" cy="690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810816" y="1668280"/>
            <a:ext cx="0" cy="229469"/>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36026" y="1280325"/>
            <a:ext cx="1046589" cy="954107"/>
          </a:xfrm>
          <a:prstGeom prst="rect">
            <a:avLst/>
          </a:prstGeom>
          <a:solidFill>
            <a:schemeClr val="bg1"/>
          </a:solidFill>
          <a:ln>
            <a:solidFill>
              <a:schemeClr val="bg1">
                <a:lumMod val="75000"/>
              </a:schemeClr>
            </a:solidFill>
          </a:ln>
        </p:spPr>
        <p:txBody>
          <a:bodyPr wrap="square" rtlCol="0">
            <a:spAutoFit/>
          </a:bodyPr>
          <a:lstStyle/>
          <a:p>
            <a:r>
              <a:rPr lang="en-US" sz="1400" dirty="0" smtClean="0"/>
              <a:t>No further action needed</a:t>
            </a:r>
            <a:endParaRPr lang="en-US" sz="1400" dirty="0"/>
          </a:p>
        </p:txBody>
      </p:sp>
      <p:cxnSp>
        <p:nvCxnSpPr>
          <p:cNvPr id="22" name="Straight Arrow Connector 21"/>
          <p:cNvCxnSpPr>
            <a:stCxn id="12" idx="1"/>
          </p:cNvCxnSpPr>
          <p:nvPr/>
        </p:nvCxnSpPr>
        <p:spPr>
          <a:xfrm flipH="1">
            <a:off x="1580043" y="2072990"/>
            <a:ext cx="998689" cy="7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983155" y="1402865"/>
            <a:ext cx="2310275" cy="523220"/>
          </a:xfrm>
          <a:prstGeom prst="rect">
            <a:avLst/>
          </a:prstGeom>
          <a:solidFill>
            <a:schemeClr val="bg1"/>
          </a:solidFill>
          <a:ln>
            <a:solidFill>
              <a:schemeClr val="bg1">
                <a:lumMod val="85000"/>
              </a:schemeClr>
            </a:solidFill>
          </a:ln>
        </p:spPr>
        <p:txBody>
          <a:bodyPr wrap="square" rtlCol="0">
            <a:spAutoFit/>
          </a:bodyPr>
          <a:lstStyle/>
          <a:p>
            <a:r>
              <a:rPr lang="en-US" sz="1400" dirty="0" smtClean="0"/>
              <a:t>Is the person a covered individual?</a:t>
            </a:r>
            <a:endParaRPr lang="en-US" sz="1400" dirty="0"/>
          </a:p>
        </p:txBody>
      </p:sp>
      <p:sp>
        <p:nvSpPr>
          <p:cNvPr id="19" name="TextBox 18"/>
          <p:cNvSpPr txBox="1"/>
          <p:nvPr/>
        </p:nvSpPr>
        <p:spPr>
          <a:xfrm>
            <a:off x="4682400" y="3141833"/>
            <a:ext cx="4285256" cy="3162405"/>
          </a:xfrm>
          <a:prstGeom prst="rect">
            <a:avLst/>
          </a:prstGeom>
          <a:noFill/>
        </p:spPr>
        <p:txBody>
          <a:bodyPr wrap="square" rtlCol="0">
            <a:spAutoFit/>
          </a:bodyPr>
          <a:lstStyle/>
          <a:p>
            <a:r>
              <a:rPr lang="en-US" sz="1050" b="1" dirty="0" smtClean="0"/>
              <a:t>Covered Individual: </a:t>
            </a:r>
            <a:r>
              <a:rPr lang="en-US" sz="1050" dirty="0"/>
              <a:t>Covered Individuals are personnel who  have independent decisional roles in conducting a specific covered research protocol.  These individuals are influential in the design, direction, or conduct of a covered research protocol, or engaged in the analysis or interpretation of data.  Individuals who participate only through isolated tasks that are incidental to the research (for example, scheduling patient tests), and those individuals who support research of many </a:t>
            </a:r>
            <a:r>
              <a:rPr lang="en-US" sz="1050" dirty="0" smtClean="0"/>
              <a:t>protocols through </a:t>
            </a:r>
            <a:r>
              <a:rPr lang="en-US" sz="1050" dirty="0"/>
              <a:t>the performance of routine patient care tasks </a:t>
            </a:r>
            <a:r>
              <a:rPr lang="en-US" sz="1050" dirty="0" smtClean="0"/>
              <a:t>are </a:t>
            </a:r>
            <a:r>
              <a:rPr lang="en-US" sz="1050" dirty="0"/>
              <a:t>not covered individuals. Covered </a:t>
            </a:r>
            <a:r>
              <a:rPr lang="en-US" sz="1050" dirty="0" smtClean="0"/>
              <a:t>Individuals </a:t>
            </a:r>
            <a:r>
              <a:rPr lang="en-US" sz="1050" dirty="0"/>
              <a:t>include the principal investigator, personnel whose </a:t>
            </a:r>
            <a:r>
              <a:rPr lang="en-US" sz="1050" dirty="0" smtClean="0"/>
              <a:t>resume or CV </a:t>
            </a:r>
            <a:r>
              <a:rPr lang="en-US" sz="1050" dirty="0"/>
              <a:t>is provided to a sponsor, personnel listed on a FDA 1572 Form, and personnel who obtain informed consent or who make decisions about research eligibility.  </a:t>
            </a:r>
            <a:r>
              <a:rPr lang="en-US" sz="1050" dirty="0" smtClean="0"/>
              <a:t>Others who have decisional </a:t>
            </a:r>
            <a:r>
              <a:rPr lang="en-US" sz="1050" dirty="0"/>
              <a:t>responsibilities that meet the definition of a covered individual, e.g. as co-investigator, research nurse, associate investigators, or an individual who interprets or analyzes research </a:t>
            </a:r>
            <a:r>
              <a:rPr lang="en-US" sz="1050" dirty="0" smtClean="0"/>
              <a:t>data, are also covered individuals.</a:t>
            </a:r>
            <a:endParaRPr lang="en-US" sz="1050" dirty="0"/>
          </a:p>
        </p:txBody>
      </p:sp>
      <p:sp>
        <p:nvSpPr>
          <p:cNvPr id="17" name="TextBox 16"/>
          <p:cNvSpPr txBox="1"/>
          <p:nvPr/>
        </p:nvSpPr>
        <p:spPr>
          <a:xfrm>
            <a:off x="633386" y="2452844"/>
            <a:ext cx="3313879" cy="523220"/>
          </a:xfrm>
          <a:prstGeom prst="rect">
            <a:avLst/>
          </a:prstGeom>
          <a:solidFill>
            <a:schemeClr val="bg1"/>
          </a:solidFill>
          <a:ln>
            <a:solidFill>
              <a:schemeClr val="bg1">
                <a:lumMod val="75000"/>
              </a:schemeClr>
            </a:solidFill>
          </a:ln>
        </p:spPr>
        <p:txBody>
          <a:bodyPr wrap="square" rtlCol="0">
            <a:spAutoFit/>
          </a:bodyPr>
          <a:lstStyle/>
          <a:p>
            <a:r>
              <a:rPr lang="en-US" sz="1400" dirty="0" smtClean="0"/>
              <a:t>Is the person an NIH employee, SGE or IPA?</a:t>
            </a:r>
            <a:endParaRPr lang="en-US" sz="1400" dirty="0"/>
          </a:p>
        </p:txBody>
      </p:sp>
      <p:sp>
        <p:nvSpPr>
          <p:cNvPr id="18" name="TextBox 17"/>
          <p:cNvSpPr txBox="1"/>
          <p:nvPr/>
        </p:nvSpPr>
        <p:spPr>
          <a:xfrm>
            <a:off x="253832" y="5175724"/>
            <a:ext cx="1482515" cy="1169551"/>
          </a:xfrm>
          <a:prstGeom prst="rect">
            <a:avLst/>
          </a:prstGeom>
          <a:noFill/>
          <a:ln>
            <a:solidFill>
              <a:srgbClr val="BFBFBF"/>
            </a:solidFill>
          </a:ln>
        </p:spPr>
        <p:txBody>
          <a:bodyPr wrap="square" rtlCol="0">
            <a:spAutoFit/>
          </a:bodyPr>
          <a:lstStyle/>
          <a:p>
            <a:r>
              <a:rPr lang="en-US" sz="1400" dirty="0" smtClean="0"/>
              <a:t>File a certification of COI form for non-NIH employees</a:t>
            </a:r>
            <a:endParaRPr lang="en-US" sz="1400" dirty="0"/>
          </a:p>
        </p:txBody>
      </p:sp>
      <p:sp>
        <p:nvSpPr>
          <p:cNvPr id="13" name="TextBox 12"/>
          <p:cNvSpPr txBox="1"/>
          <p:nvPr/>
        </p:nvSpPr>
        <p:spPr>
          <a:xfrm>
            <a:off x="3200087" y="5174531"/>
            <a:ext cx="1270035" cy="1169551"/>
          </a:xfrm>
          <a:prstGeom prst="rect">
            <a:avLst/>
          </a:prstGeom>
          <a:noFill/>
          <a:ln>
            <a:solidFill>
              <a:srgbClr val="BFBFBF"/>
            </a:solidFill>
          </a:ln>
        </p:spPr>
        <p:txBody>
          <a:bodyPr wrap="square" rtlCol="0">
            <a:spAutoFit/>
          </a:bodyPr>
          <a:lstStyle/>
          <a:p>
            <a:r>
              <a:rPr lang="en-US" sz="1400" dirty="0"/>
              <a:t>S</a:t>
            </a:r>
            <a:r>
              <a:rPr lang="en-US" sz="1400" dirty="0" smtClean="0"/>
              <a:t>ubmit </a:t>
            </a:r>
            <a:r>
              <a:rPr lang="en-US" sz="1400" dirty="0"/>
              <a:t>certification of COI form for </a:t>
            </a:r>
            <a:r>
              <a:rPr lang="en-US" sz="1400" dirty="0" smtClean="0"/>
              <a:t>NIH employees</a:t>
            </a:r>
          </a:p>
        </p:txBody>
      </p:sp>
      <p:sp>
        <p:nvSpPr>
          <p:cNvPr id="77" name="Rectangle 76"/>
          <p:cNvSpPr/>
          <p:nvPr/>
        </p:nvSpPr>
        <p:spPr>
          <a:xfrm>
            <a:off x="4621677" y="378109"/>
            <a:ext cx="4285256" cy="2677656"/>
          </a:xfrm>
          <a:prstGeom prst="rect">
            <a:avLst/>
          </a:prstGeom>
        </p:spPr>
        <p:txBody>
          <a:bodyPr wrap="square">
            <a:spAutoFit/>
          </a:bodyPr>
          <a:lstStyle/>
          <a:p>
            <a:r>
              <a:rPr lang="en-US" sz="1050" b="1" dirty="0" smtClean="0"/>
              <a:t>Covered protocol: </a:t>
            </a:r>
            <a:r>
              <a:rPr lang="en-US" sz="1050" dirty="0" smtClean="0"/>
              <a:t>Assessment </a:t>
            </a:r>
            <a:r>
              <a:rPr lang="en-US" sz="1050" dirty="0"/>
              <a:t>of financial conflict of interest is required for all clinical research protocols that may lead to the financial benefit or loss of any individual or entity .  This includes studies of investigational drugs and devices, studies whose research question involves a commercially available drug or device, studies involving a CRADA or Clinical Trials Agreement, studies involving collaborations with a substantially affected organization </a:t>
            </a:r>
            <a:r>
              <a:rPr lang="en-US" sz="1050" dirty="0" smtClean="0"/>
              <a:t>or </a:t>
            </a:r>
            <a:r>
              <a:rPr lang="en-US" sz="1050" dirty="0"/>
              <a:t>studies involving intellectual property.  NIH research protocols that are categorized as Teaching and Training, or Natural History studies are not covered research protocols, unless they meet the criteria listed above.  Most interventional protocols will be covered protocols unless the intervention does not involve the criteria listed above (e.g. a behavioral intervention might not meet the criteria for a covered research protocol). </a:t>
            </a:r>
          </a:p>
        </p:txBody>
      </p:sp>
      <p:sp>
        <p:nvSpPr>
          <p:cNvPr id="9" name="TextBox 8"/>
          <p:cNvSpPr txBox="1"/>
          <p:nvPr/>
        </p:nvSpPr>
        <p:spPr>
          <a:xfrm>
            <a:off x="3180322" y="1936787"/>
            <a:ext cx="484215" cy="307777"/>
          </a:xfrm>
          <a:prstGeom prst="rect">
            <a:avLst/>
          </a:prstGeom>
          <a:solidFill>
            <a:schemeClr val="bg1"/>
          </a:solidFill>
        </p:spPr>
        <p:txBody>
          <a:bodyPr wrap="none" rtlCol="0">
            <a:spAutoFit/>
          </a:bodyPr>
          <a:lstStyle/>
          <a:p>
            <a:r>
              <a:rPr lang="en-US" sz="1400" dirty="0" smtClean="0"/>
              <a:t>Yes</a:t>
            </a:r>
            <a:endParaRPr lang="en-US" sz="1400" dirty="0"/>
          </a:p>
        </p:txBody>
      </p:sp>
      <p:cxnSp>
        <p:nvCxnSpPr>
          <p:cNvPr id="46" name="Straight Arrow Connector 45"/>
          <p:cNvCxnSpPr/>
          <p:nvPr/>
        </p:nvCxnSpPr>
        <p:spPr>
          <a:xfrm>
            <a:off x="869462" y="4191000"/>
            <a:ext cx="2672" cy="984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63451" y="3995100"/>
            <a:ext cx="597828" cy="307777"/>
          </a:xfrm>
          <a:prstGeom prst="rect">
            <a:avLst/>
          </a:prstGeom>
          <a:solidFill>
            <a:srgbClr val="FFFFFF"/>
          </a:solidFill>
        </p:spPr>
        <p:txBody>
          <a:bodyPr wrap="square" rtlCol="0">
            <a:spAutoFit/>
          </a:bodyPr>
          <a:lstStyle/>
          <a:p>
            <a:r>
              <a:rPr lang="en-US" sz="1400" dirty="0" smtClean="0"/>
              <a:t>No</a:t>
            </a:r>
            <a:endParaRPr lang="en-US" sz="1400" dirty="0"/>
          </a:p>
        </p:txBody>
      </p:sp>
      <p:cxnSp>
        <p:nvCxnSpPr>
          <p:cNvPr id="54" name="Straight Arrow Connector 53"/>
          <p:cNvCxnSpPr/>
          <p:nvPr/>
        </p:nvCxnSpPr>
        <p:spPr>
          <a:xfrm flipH="1">
            <a:off x="3054433" y="2940538"/>
            <a:ext cx="3336" cy="655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791278" y="3086844"/>
            <a:ext cx="484215" cy="307777"/>
          </a:xfrm>
          <a:prstGeom prst="rect">
            <a:avLst/>
          </a:prstGeom>
          <a:solidFill>
            <a:schemeClr val="bg1"/>
          </a:solidFill>
        </p:spPr>
        <p:txBody>
          <a:bodyPr wrap="none" rtlCol="0">
            <a:spAutoFit/>
          </a:bodyPr>
          <a:lstStyle/>
          <a:p>
            <a:r>
              <a:rPr lang="en-US" sz="1400" dirty="0" smtClean="0"/>
              <a:t>Yes</a:t>
            </a:r>
            <a:endParaRPr lang="en-US" sz="1400" dirty="0"/>
          </a:p>
        </p:txBody>
      </p:sp>
      <p:sp>
        <p:nvSpPr>
          <p:cNvPr id="71" name="TextBox 70"/>
          <p:cNvSpPr txBox="1"/>
          <p:nvPr/>
        </p:nvSpPr>
        <p:spPr>
          <a:xfrm>
            <a:off x="566339" y="435486"/>
            <a:ext cx="3358223" cy="307777"/>
          </a:xfrm>
          <a:prstGeom prst="rect">
            <a:avLst/>
          </a:prstGeom>
          <a:solidFill>
            <a:schemeClr val="bg1"/>
          </a:solidFill>
          <a:ln>
            <a:solidFill>
              <a:srgbClr val="BFBFBF"/>
            </a:solidFill>
          </a:ln>
        </p:spPr>
        <p:txBody>
          <a:bodyPr wrap="square" rtlCol="0">
            <a:spAutoFit/>
          </a:bodyPr>
          <a:lstStyle/>
          <a:p>
            <a:r>
              <a:rPr lang="en-US" sz="1400" dirty="0" smtClean="0"/>
              <a:t>Is the study a covered protocol?</a:t>
            </a:r>
            <a:endParaRPr lang="en-US" sz="1400" dirty="0"/>
          </a:p>
        </p:txBody>
      </p:sp>
      <p:cxnSp>
        <p:nvCxnSpPr>
          <p:cNvPr id="74" name="Straight Arrow Connector 73"/>
          <p:cNvCxnSpPr/>
          <p:nvPr/>
        </p:nvCxnSpPr>
        <p:spPr>
          <a:xfrm>
            <a:off x="3152520" y="773645"/>
            <a:ext cx="0" cy="517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937875" y="780789"/>
            <a:ext cx="0" cy="499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2895591" y="824186"/>
            <a:ext cx="484215" cy="307777"/>
          </a:xfrm>
          <a:prstGeom prst="rect">
            <a:avLst/>
          </a:prstGeom>
          <a:solidFill>
            <a:schemeClr val="bg1"/>
          </a:solidFill>
        </p:spPr>
        <p:txBody>
          <a:bodyPr wrap="none" rtlCol="0">
            <a:spAutoFit/>
          </a:bodyPr>
          <a:lstStyle/>
          <a:p>
            <a:r>
              <a:rPr lang="en-US" sz="1400" dirty="0" smtClean="0"/>
              <a:t>Yes</a:t>
            </a:r>
            <a:endParaRPr lang="en-US" sz="1400" dirty="0"/>
          </a:p>
        </p:txBody>
      </p:sp>
      <p:sp>
        <p:nvSpPr>
          <p:cNvPr id="80" name="TextBox 79"/>
          <p:cNvSpPr txBox="1"/>
          <p:nvPr/>
        </p:nvSpPr>
        <p:spPr>
          <a:xfrm>
            <a:off x="707695" y="813202"/>
            <a:ext cx="427934" cy="307777"/>
          </a:xfrm>
          <a:prstGeom prst="rect">
            <a:avLst/>
          </a:prstGeom>
          <a:solidFill>
            <a:srgbClr val="FFFFFF"/>
          </a:solidFill>
        </p:spPr>
        <p:txBody>
          <a:bodyPr wrap="none" rtlCol="0">
            <a:spAutoFit/>
          </a:bodyPr>
          <a:lstStyle/>
          <a:p>
            <a:r>
              <a:rPr lang="en-US" sz="1400" dirty="0" smtClean="0"/>
              <a:t>No</a:t>
            </a:r>
            <a:endParaRPr lang="en-US" sz="1400" dirty="0"/>
          </a:p>
        </p:txBody>
      </p:sp>
      <p:sp>
        <p:nvSpPr>
          <p:cNvPr id="12" name="TextBox 11"/>
          <p:cNvSpPr txBox="1"/>
          <p:nvPr/>
        </p:nvSpPr>
        <p:spPr>
          <a:xfrm>
            <a:off x="2578732" y="1919101"/>
            <a:ext cx="427934" cy="307777"/>
          </a:xfrm>
          <a:prstGeom prst="rect">
            <a:avLst/>
          </a:prstGeom>
          <a:solidFill>
            <a:srgbClr val="FFFFFF"/>
          </a:solidFill>
        </p:spPr>
        <p:txBody>
          <a:bodyPr wrap="none" rtlCol="0">
            <a:spAutoFit/>
          </a:bodyPr>
          <a:lstStyle/>
          <a:p>
            <a:r>
              <a:rPr lang="en-US" sz="1400" dirty="0" smtClean="0"/>
              <a:t>No</a:t>
            </a:r>
            <a:endParaRPr lang="en-US" sz="1400" dirty="0"/>
          </a:p>
        </p:txBody>
      </p:sp>
      <p:sp>
        <p:nvSpPr>
          <p:cNvPr id="30" name="TextBox 29"/>
          <p:cNvSpPr txBox="1"/>
          <p:nvPr/>
        </p:nvSpPr>
        <p:spPr>
          <a:xfrm>
            <a:off x="2520159" y="3621012"/>
            <a:ext cx="1787420" cy="738664"/>
          </a:xfrm>
          <a:prstGeom prst="rect">
            <a:avLst/>
          </a:prstGeom>
          <a:noFill/>
          <a:ln>
            <a:solidFill>
              <a:srgbClr val="BFBFBF"/>
            </a:solidFill>
          </a:ln>
        </p:spPr>
        <p:txBody>
          <a:bodyPr wrap="square" rtlCol="0">
            <a:spAutoFit/>
          </a:bodyPr>
          <a:lstStyle/>
          <a:p>
            <a:r>
              <a:rPr lang="en-US" sz="1400" dirty="0" smtClean="0"/>
              <a:t>Has the person filed a form 450 or 717?</a:t>
            </a:r>
          </a:p>
        </p:txBody>
      </p:sp>
      <p:sp>
        <p:nvSpPr>
          <p:cNvPr id="32" name="TextBox 31"/>
          <p:cNvSpPr txBox="1"/>
          <p:nvPr/>
        </p:nvSpPr>
        <p:spPr>
          <a:xfrm>
            <a:off x="3584337" y="4550015"/>
            <a:ext cx="597828" cy="307777"/>
          </a:xfrm>
          <a:prstGeom prst="rect">
            <a:avLst/>
          </a:prstGeom>
          <a:solidFill>
            <a:srgbClr val="FFFFFF"/>
          </a:solidFill>
        </p:spPr>
        <p:txBody>
          <a:bodyPr wrap="square" rtlCol="0">
            <a:spAutoFit/>
          </a:bodyPr>
          <a:lstStyle/>
          <a:p>
            <a:r>
              <a:rPr lang="en-US" sz="1400" dirty="0" smtClean="0"/>
              <a:t>No</a:t>
            </a:r>
            <a:endParaRPr lang="en-US" sz="1400" dirty="0"/>
          </a:p>
        </p:txBody>
      </p:sp>
      <p:sp>
        <p:nvSpPr>
          <p:cNvPr id="34" name="TextBox 33"/>
          <p:cNvSpPr txBox="1"/>
          <p:nvPr/>
        </p:nvSpPr>
        <p:spPr>
          <a:xfrm>
            <a:off x="2510297" y="4559784"/>
            <a:ext cx="484215" cy="307777"/>
          </a:xfrm>
          <a:prstGeom prst="rect">
            <a:avLst/>
          </a:prstGeom>
          <a:solidFill>
            <a:schemeClr val="bg1"/>
          </a:solidFill>
        </p:spPr>
        <p:txBody>
          <a:bodyPr wrap="none" rtlCol="0">
            <a:spAutoFit/>
          </a:bodyPr>
          <a:lstStyle/>
          <a:p>
            <a:r>
              <a:rPr lang="en-US" sz="1400" dirty="0" smtClean="0"/>
              <a:t>Yes</a:t>
            </a:r>
            <a:endParaRPr lang="en-US" sz="1400" dirty="0"/>
          </a:p>
        </p:txBody>
      </p:sp>
      <p:sp>
        <p:nvSpPr>
          <p:cNvPr id="38" name="TextBox 37"/>
          <p:cNvSpPr txBox="1"/>
          <p:nvPr/>
        </p:nvSpPr>
        <p:spPr>
          <a:xfrm>
            <a:off x="2076375" y="5167065"/>
            <a:ext cx="1001337" cy="954107"/>
          </a:xfrm>
          <a:prstGeom prst="rect">
            <a:avLst/>
          </a:prstGeom>
          <a:solidFill>
            <a:schemeClr val="bg1"/>
          </a:solidFill>
          <a:ln>
            <a:solidFill>
              <a:schemeClr val="bg1">
                <a:lumMod val="75000"/>
              </a:schemeClr>
            </a:solidFill>
          </a:ln>
        </p:spPr>
        <p:txBody>
          <a:bodyPr wrap="square" rtlCol="0">
            <a:spAutoFit/>
          </a:bodyPr>
          <a:lstStyle/>
          <a:p>
            <a:r>
              <a:rPr lang="en-US" sz="1400" dirty="0" smtClean="0"/>
              <a:t>No further action needed</a:t>
            </a:r>
            <a:endParaRPr lang="en-US" sz="1400" dirty="0"/>
          </a:p>
        </p:txBody>
      </p:sp>
      <p:sp>
        <p:nvSpPr>
          <p:cNvPr id="29" name="TextBox 28"/>
          <p:cNvSpPr txBox="1"/>
          <p:nvPr/>
        </p:nvSpPr>
        <p:spPr>
          <a:xfrm>
            <a:off x="513573" y="3625007"/>
            <a:ext cx="1762657" cy="738664"/>
          </a:xfrm>
          <a:prstGeom prst="rect">
            <a:avLst/>
          </a:prstGeom>
          <a:solidFill>
            <a:schemeClr val="bg1"/>
          </a:solidFill>
          <a:ln>
            <a:solidFill>
              <a:schemeClr val="bg1">
                <a:lumMod val="75000"/>
              </a:schemeClr>
            </a:solidFill>
          </a:ln>
        </p:spPr>
        <p:txBody>
          <a:bodyPr wrap="square" rtlCol="0">
            <a:spAutoFit/>
          </a:bodyPr>
          <a:lstStyle/>
          <a:p>
            <a:r>
              <a:rPr lang="en-US" sz="1400" dirty="0" smtClean="0"/>
              <a:t>Is the person a non-NIH Federal employee?</a:t>
            </a:r>
            <a:endParaRPr lang="en-US" sz="1400" dirty="0"/>
          </a:p>
        </p:txBody>
      </p:sp>
      <p:cxnSp>
        <p:nvCxnSpPr>
          <p:cNvPr id="35" name="Straight Arrow Connector 34"/>
          <p:cNvCxnSpPr/>
          <p:nvPr/>
        </p:nvCxnSpPr>
        <p:spPr>
          <a:xfrm>
            <a:off x="1191846" y="2969846"/>
            <a:ext cx="12754" cy="6356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954531" y="3086841"/>
            <a:ext cx="597828" cy="307777"/>
          </a:xfrm>
          <a:prstGeom prst="rect">
            <a:avLst/>
          </a:prstGeom>
          <a:solidFill>
            <a:srgbClr val="FFFFFF"/>
          </a:solidFill>
        </p:spPr>
        <p:txBody>
          <a:bodyPr wrap="square" rtlCol="0">
            <a:spAutoFit/>
          </a:bodyPr>
          <a:lstStyle/>
          <a:p>
            <a:r>
              <a:rPr lang="en-US" sz="1400" dirty="0" smtClean="0"/>
              <a:t>No</a:t>
            </a:r>
            <a:endParaRPr lang="en-US" sz="1400" dirty="0"/>
          </a:p>
        </p:txBody>
      </p:sp>
      <p:sp>
        <p:nvSpPr>
          <p:cNvPr id="39" name="TextBox 38"/>
          <p:cNvSpPr txBox="1"/>
          <p:nvPr/>
        </p:nvSpPr>
        <p:spPr>
          <a:xfrm>
            <a:off x="1809372" y="4551631"/>
            <a:ext cx="622772" cy="307777"/>
          </a:xfrm>
          <a:prstGeom prst="rect">
            <a:avLst/>
          </a:prstGeom>
          <a:solidFill>
            <a:schemeClr val="bg1"/>
          </a:solidFill>
        </p:spPr>
        <p:txBody>
          <a:bodyPr wrap="square" rtlCol="0">
            <a:spAutoFit/>
          </a:bodyPr>
          <a:lstStyle/>
          <a:p>
            <a:r>
              <a:rPr lang="en-US" sz="1400" dirty="0" smtClean="0"/>
              <a:t>Yes</a:t>
            </a:r>
            <a:endParaRPr lang="en-US" sz="1400" dirty="0"/>
          </a:p>
        </p:txBody>
      </p:sp>
      <p:sp>
        <p:nvSpPr>
          <p:cNvPr id="44" name="TextBox 43"/>
          <p:cNvSpPr txBox="1"/>
          <p:nvPr/>
        </p:nvSpPr>
        <p:spPr>
          <a:xfrm>
            <a:off x="594640" y="4551630"/>
            <a:ext cx="597828" cy="307777"/>
          </a:xfrm>
          <a:prstGeom prst="rect">
            <a:avLst/>
          </a:prstGeom>
          <a:solidFill>
            <a:srgbClr val="FFFFFF"/>
          </a:solidFill>
        </p:spPr>
        <p:txBody>
          <a:bodyPr wrap="square" rtlCol="0">
            <a:spAutoFit/>
          </a:bodyPr>
          <a:lstStyle/>
          <a:p>
            <a:r>
              <a:rPr lang="en-US" sz="1400" dirty="0" smtClean="0"/>
              <a:t>No</a:t>
            </a:r>
            <a:endParaRPr lang="en-US" sz="1400" dirty="0"/>
          </a:p>
        </p:txBody>
      </p:sp>
      <p:sp>
        <p:nvSpPr>
          <p:cNvPr id="2" name="Title 1"/>
          <p:cNvSpPr>
            <a:spLocks noGrp="1"/>
          </p:cNvSpPr>
          <p:nvPr>
            <p:ph type="title"/>
          </p:nvPr>
        </p:nvSpPr>
        <p:spPr>
          <a:xfrm>
            <a:off x="457200" y="208597"/>
            <a:ext cx="8229600" cy="169512"/>
          </a:xfrm>
        </p:spPr>
        <p:txBody>
          <a:bodyPr>
            <a:noAutofit/>
          </a:bodyPr>
          <a:lstStyle/>
          <a:p>
            <a:r>
              <a:rPr lang="en-US" sz="1500" dirty="0" smtClean="0"/>
              <a:t>SOP 21 Appendix B: Algorithm for Decisions </a:t>
            </a:r>
            <a:r>
              <a:rPr lang="en-US" sz="1500" dirty="0"/>
              <a:t>R</a:t>
            </a:r>
            <a:r>
              <a:rPr lang="en-US" sz="1500" dirty="0" smtClean="0"/>
              <a:t>egarding </a:t>
            </a:r>
            <a:r>
              <a:rPr lang="en-US" sz="1500" dirty="0"/>
              <a:t>F</a:t>
            </a:r>
            <a:r>
              <a:rPr lang="en-US" sz="1500" dirty="0" smtClean="0"/>
              <a:t>inancial </a:t>
            </a:r>
            <a:r>
              <a:rPr lang="en-US" sz="1500" dirty="0"/>
              <a:t>D</a:t>
            </a:r>
            <a:r>
              <a:rPr lang="en-US" sz="1500" dirty="0" smtClean="0"/>
              <a:t>isclosure</a:t>
            </a:r>
            <a:r>
              <a:rPr lang="en-US" sz="2000" dirty="0" smtClean="0"/>
              <a:t/>
            </a:r>
            <a:br>
              <a:rPr lang="en-US" sz="2000" dirty="0" smtClean="0"/>
            </a:br>
            <a:endParaRPr lang="en-US" sz="2000" dirty="0"/>
          </a:p>
        </p:txBody>
      </p:sp>
    </p:spTree>
    <p:extLst>
      <p:ext uri="{BB962C8B-B14F-4D97-AF65-F5344CB8AC3E}">
        <p14:creationId xmlns:p14="http://schemas.microsoft.com/office/powerpoint/2010/main" val="2237004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Responsibility of IRB</a:t>
            </a:r>
            <a:endParaRPr lang="en-US" dirty="0"/>
          </a:p>
        </p:txBody>
      </p:sp>
      <p:sp>
        <p:nvSpPr>
          <p:cNvPr id="3" name="Content Placeholder 2"/>
          <p:cNvSpPr>
            <a:spLocks noGrp="1"/>
          </p:cNvSpPr>
          <p:nvPr>
            <p:ph idx="1"/>
          </p:nvPr>
        </p:nvSpPr>
        <p:spPr/>
        <p:txBody>
          <a:bodyPr/>
          <a:lstStyle/>
          <a:p>
            <a:pPr>
              <a:spcAft>
                <a:spcPts val="600"/>
              </a:spcAft>
            </a:pPr>
            <a:r>
              <a:rPr lang="en-US" sz="2400" dirty="0" smtClean="0"/>
              <a:t>IRB is not asked to “check” to be sure that the PI assignment of roles is correct</a:t>
            </a:r>
          </a:p>
          <a:p>
            <a:pPr>
              <a:spcAft>
                <a:spcPts val="600"/>
              </a:spcAft>
            </a:pPr>
            <a:r>
              <a:rPr lang="en-US" sz="2400" dirty="0" smtClean="0"/>
              <a:t>If no PFH is available for what appears to be a covered protocol, send email to PI and copy the CD</a:t>
            </a:r>
          </a:p>
          <a:p>
            <a:r>
              <a:rPr lang="en-US" sz="2400" dirty="0" smtClean="0"/>
              <a:t>NO change in current policy regarding requirement that COI be reviewed (as applicable) before protocol proceeds</a:t>
            </a:r>
          </a:p>
          <a:p>
            <a:pPr marL="0" indent="0">
              <a:buNone/>
            </a:pPr>
            <a:endParaRPr lang="en-US" dirty="0"/>
          </a:p>
        </p:txBody>
      </p:sp>
    </p:spTree>
    <p:extLst>
      <p:ext uri="{BB962C8B-B14F-4D97-AF65-F5344CB8AC3E}">
        <p14:creationId xmlns:p14="http://schemas.microsoft.com/office/powerpoint/2010/main" val="57320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123" y="2081944"/>
            <a:ext cx="2727569" cy="936747"/>
          </a:xfrm>
        </p:spPr>
        <p:txBody>
          <a:bodyPr/>
          <a:lstStyle/>
          <a:p>
            <a:r>
              <a:rPr lang="en-US" dirty="0" smtClean="0"/>
              <a:t>Thanks!</a:t>
            </a:r>
            <a:endParaRPr lang="en-US" dirty="0"/>
          </a:p>
        </p:txBody>
      </p:sp>
    </p:spTree>
    <p:extLst>
      <p:ext uri="{BB962C8B-B14F-4D97-AF65-F5344CB8AC3E}">
        <p14:creationId xmlns:p14="http://schemas.microsoft.com/office/powerpoint/2010/main" val="379562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a:t>
            </a:r>
            <a:endParaRPr lang="en-US" dirty="0"/>
          </a:p>
        </p:txBody>
      </p:sp>
      <p:sp>
        <p:nvSpPr>
          <p:cNvPr id="3" name="Content Placeholder 2"/>
          <p:cNvSpPr>
            <a:spLocks noGrp="1"/>
          </p:cNvSpPr>
          <p:nvPr>
            <p:ph idx="1"/>
          </p:nvPr>
        </p:nvSpPr>
        <p:spPr/>
        <p:txBody>
          <a:bodyPr/>
          <a:lstStyle/>
          <a:p>
            <a:pPr>
              <a:spcAft>
                <a:spcPts val="600"/>
              </a:spcAft>
            </a:pPr>
            <a:r>
              <a:rPr lang="en-US" sz="2400" dirty="0"/>
              <a:t>R</a:t>
            </a:r>
            <a:r>
              <a:rPr lang="en-US" sz="2400" dirty="0" smtClean="0"/>
              <a:t>evised </a:t>
            </a:r>
            <a:r>
              <a:rPr lang="en-US" sz="2400" dirty="0"/>
              <a:t>and streamlined SOP 21 “</a:t>
            </a:r>
            <a:r>
              <a:rPr lang="en-US" sz="2400" i="1" dirty="0"/>
              <a:t>Conflict of Interest Requirements for Researchers and Research Staff</a:t>
            </a:r>
            <a:r>
              <a:rPr lang="en-US" sz="2400" dirty="0"/>
              <a:t>”, </a:t>
            </a:r>
            <a:r>
              <a:rPr lang="en-US" sz="2400" dirty="0" smtClean="0"/>
              <a:t>and </a:t>
            </a:r>
            <a:r>
              <a:rPr lang="en-US" sz="2400" dirty="0"/>
              <a:t>revised “</a:t>
            </a:r>
            <a:r>
              <a:rPr lang="en-US" sz="2400" i="1" dirty="0"/>
              <a:t>A Guide to avoiding Financial and Non-financial Conflicts or Perceived Conflicts of Interest in Clinical Research at NIH (October 2014)</a:t>
            </a:r>
            <a:r>
              <a:rPr lang="en-US" sz="2400" dirty="0"/>
              <a:t>”. </a:t>
            </a:r>
            <a:endParaRPr lang="en-US" sz="2400" dirty="0" smtClean="0"/>
          </a:p>
          <a:p>
            <a:pPr>
              <a:spcAft>
                <a:spcPts val="600"/>
              </a:spcAft>
            </a:pPr>
            <a:r>
              <a:rPr lang="en-US" sz="2400" dirty="0" smtClean="0"/>
              <a:t>Effective for DEC submissions as of 10/27/2014</a:t>
            </a:r>
          </a:p>
          <a:p>
            <a:r>
              <a:rPr lang="en-US" sz="2400" dirty="0" smtClean="0"/>
              <a:t>Changes:	</a:t>
            </a:r>
          </a:p>
          <a:p>
            <a:pPr lvl="1"/>
            <a:r>
              <a:rPr lang="en-US" sz="2400" dirty="0" smtClean="0"/>
              <a:t>Fewer protocols require COI review</a:t>
            </a:r>
          </a:p>
          <a:p>
            <a:pPr lvl="1"/>
            <a:r>
              <a:rPr lang="en-US" sz="2400" dirty="0" smtClean="0"/>
              <a:t>Possibly more people must be reviewed</a:t>
            </a:r>
          </a:p>
          <a:p>
            <a:pPr lvl="1"/>
            <a:r>
              <a:rPr lang="en-US" sz="2400" dirty="0" smtClean="0"/>
              <a:t>Certification forms for people who don’t file financial disclosure</a:t>
            </a:r>
          </a:p>
        </p:txBody>
      </p:sp>
    </p:spTree>
    <p:extLst>
      <p:ext uri="{BB962C8B-B14F-4D97-AF65-F5344CB8AC3E}">
        <p14:creationId xmlns:p14="http://schemas.microsoft.com/office/powerpoint/2010/main" val="28956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4" y="147638"/>
            <a:ext cx="9065846" cy="653439"/>
          </a:xfrm>
        </p:spPr>
        <p:txBody>
          <a:bodyPr/>
          <a:lstStyle/>
          <a:p>
            <a:r>
              <a:rPr lang="en-US" dirty="0" smtClean="0"/>
              <a:t>COI assessment only for “Covered protocols”</a:t>
            </a:r>
            <a:endParaRPr lang="en-US" dirty="0"/>
          </a:p>
        </p:txBody>
      </p:sp>
      <p:sp>
        <p:nvSpPr>
          <p:cNvPr id="3" name="Content Placeholder 2"/>
          <p:cNvSpPr>
            <a:spLocks noGrp="1"/>
          </p:cNvSpPr>
          <p:nvPr>
            <p:ph idx="1"/>
          </p:nvPr>
        </p:nvSpPr>
        <p:spPr>
          <a:xfrm>
            <a:off x="418122" y="896327"/>
            <a:ext cx="8501185" cy="4591050"/>
          </a:xfrm>
        </p:spPr>
        <p:txBody>
          <a:bodyPr/>
          <a:lstStyle/>
          <a:p>
            <a:pPr marL="0" lvl="0" indent="0">
              <a:buNone/>
            </a:pPr>
            <a:r>
              <a:rPr lang="en-US" sz="2400" dirty="0" smtClean="0"/>
              <a:t>“</a:t>
            </a:r>
            <a:r>
              <a:rPr lang="en-US" sz="2400" dirty="0"/>
              <a:t>C</a:t>
            </a:r>
            <a:r>
              <a:rPr lang="en-US" sz="2400" dirty="0" smtClean="0"/>
              <a:t>overed</a:t>
            </a:r>
            <a:r>
              <a:rPr lang="en-US" sz="2400" dirty="0"/>
              <a:t>” </a:t>
            </a:r>
            <a:r>
              <a:rPr lang="en-US" sz="2400" dirty="0" smtClean="0"/>
              <a:t>protocols involve </a:t>
            </a:r>
            <a:r>
              <a:rPr lang="en-US" sz="2400" dirty="0"/>
              <a:t>interests that may lead to the financial benefit or loss to any individual or entity.  This includes studies: </a:t>
            </a:r>
          </a:p>
          <a:p>
            <a:pPr lvl="1">
              <a:lnSpc>
                <a:spcPct val="90000"/>
              </a:lnSpc>
            </a:pPr>
            <a:r>
              <a:rPr lang="en-US" dirty="0"/>
              <a:t>of investigational drugs and devices </a:t>
            </a:r>
          </a:p>
          <a:p>
            <a:pPr lvl="1">
              <a:lnSpc>
                <a:spcPct val="90000"/>
              </a:lnSpc>
            </a:pPr>
            <a:r>
              <a:rPr lang="en-US" dirty="0"/>
              <a:t>whose research question involves a commercially available drug or </a:t>
            </a:r>
            <a:r>
              <a:rPr lang="en-US" dirty="0" smtClean="0"/>
              <a:t>device</a:t>
            </a:r>
          </a:p>
          <a:p>
            <a:pPr lvl="1">
              <a:lnSpc>
                <a:spcPct val="90000"/>
              </a:lnSpc>
            </a:pPr>
            <a:r>
              <a:rPr lang="en-US" dirty="0" smtClean="0"/>
              <a:t>involving </a:t>
            </a:r>
            <a:r>
              <a:rPr lang="en-US" dirty="0"/>
              <a:t>a CRADA or Clinical Trials Agreement</a:t>
            </a:r>
          </a:p>
          <a:p>
            <a:pPr lvl="1">
              <a:lnSpc>
                <a:spcPct val="90000"/>
              </a:lnSpc>
            </a:pPr>
            <a:r>
              <a:rPr lang="en-US" dirty="0"/>
              <a:t>involving collaboration with a substantially affected organization, or </a:t>
            </a:r>
          </a:p>
          <a:p>
            <a:pPr lvl="1">
              <a:lnSpc>
                <a:spcPct val="90000"/>
              </a:lnSpc>
            </a:pPr>
            <a:r>
              <a:rPr lang="en-US" dirty="0"/>
              <a:t>involving intellectual property</a:t>
            </a:r>
          </a:p>
          <a:p>
            <a:pPr marL="0" indent="0">
              <a:buNone/>
            </a:pPr>
            <a:r>
              <a:rPr lang="en-US" sz="2000" b="1" dirty="0"/>
              <a:t>Substantially Affected Organization (SAO)</a:t>
            </a:r>
            <a:r>
              <a:rPr lang="en-US" sz="2000" dirty="0"/>
              <a:t>: A biotechnology or pharmaceutical company, a medical device manufacturer; or a corporation, partnership, or other enterprise or entity significantly involved, directly or through subsidiaries, in the research, development, or manufacture of biotechnological, biostatistical, pharmaceutical, or medical devices, equipment, preparations, treatments, or products (5 CFR § 5501.109(b)(10)).</a:t>
            </a:r>
          </a:p>
          <a:p>
            <a:pPr marL="0" indent="0">
              <a:buNone/>
            </a:pPr>
            <a:r>
              <a:rPr lang="en-US" sz="2400" dirty="0"/>
              <a:t> </a:t>
            </a:r>
          </a:p>
          <a:p>
            <a:endParaRPr lang="en-US" dirty="0"/>
          </a:p>
        </p:txBody>
      </p:sp>
    </p:spTree>
    <p:extLst>
      <p:ext uri="{BB962C8B-B14F-4D97-AF65-F5344CB8AC3E}">
        <p14:creationId xmlns:p14="http://schemas.microsoft.com/office/powerpoint/2010/main" val="166727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4" y="121326"/>
            <a:ext cx="9065846" cy="653439"/>
          </a:xfrm>
        </p:spPr>
        <p:txBody>
          <a:bodyPr/>
          <a:lstStyle/>
          <a:p>
            <a:r>
              <a:rPr lang="en-US" sz="2800" dirty="0" smtClean="0"/>
              <a:t>COI assessment only for “Covered individuals”</a:t>
            </a:r>
            <a:endParaRPr lang="en-US" sz="2800" dirty="0"/>
          </a:p>
        </p:txBody>
      </p:sp>
      <p:sp>
        <p:nvSpPr>
          <p:cNvPr id="3" name="Content Placeholder 2"/>
          <p:cNvSpPr>
            <a:spLocks noGrp="1"/>
          </p:cNvSpPr>
          <p:nvPr>
            <p:ph idx="1"/>
          </p:nvPr>
        </p:nvSpPr>
        <p:spPr>
          <a:xfrm>
            <a:off x="302608" y="730262"/>
            <a:ext cx="8672912" cy="4591050"/>
          </a:xfrm>
        </p:spPr>
        <p:txBody>
          <a:bodyPr/>
          <a:lstStyle/>
          <a:p>
            <a:pPr marL="0" lvl="0" indent="0">
              <a:buNone/>
            </a:pPr>
            <a:r>
              <a:rPr lang="en-US" sz="2400" dirty="0" smtClean="0"/>
              <a:t>“</a:t>
            </a:r>
            <a:r>
              <a:rPr lang="en-US" sz="2400" dirty="0"/>
              <a:t>C</a:t>
            </a:r>
            <a:r>
              <a:rPr lang="en-US" sz="2400" dirty="0" smtClean="0"/>
              <a:t>overed</a:t>
            </a:r>
            <a:r>
              <a:rPr lang="en-US" sz="2400" dirty="0"/>
              <a:t>” </a:t>
            </a:r>
            <a:r>
              <a:rPr lang="en-US" sz="2400" dirty="0" smtClean="0"/>
              <a:t>individuals</a:t>
            </a:r>
            <a:r>
              <a:rPr lang="en-US" sz="2400" dirty="0"/>
              <a:t>—those persons that may realize financial benefit or loss as a result of participation in the protocol. </a:t>
            </a:r>
            <a:r>
              <a:rPr lang="en-US" sz="2400" dirty="0" smtClean="0"/>
              <a:t>Covered individuals include:</a:t>
            </a:r>
            <a:endParaRPr lang="en-US" sz="2400" dirty="0"/>
          </a:p>
          <a:p>
            <a:pPr>
              <a:spcBef>
                <a:spcPts val="0"/>
              </a:spcBef>
            </a:pPr>
            <a:r>
              <a:rPr lang="en-US" sz="2400" b="1" dirty="0"/>
              <a:t> </a:t>
            </a:r>
            <a:r>
              <a:rPr lang="en-US" sz="2400" dirty="0"/>
              <a:t>P</a:t>
            </a:r>
            <a:r>
              <a:rPr lang="en-US" sz="2400" dirty="0" smtClean="0"/>
              <a:t>ersonnel </a:t>
            </a:r>
            <a:r>
              <a:rPr lang="en-US" sz="2400" dirty="0"/>
              <a:t>who have independent decisional roles in conducting a </a:t>
            </a:r>
            <a:r>
              <a:rPr lang="en-US" sz="2400" dirty="0" smtClean="0"/>
              <a:t>covered </a:t>
            </a:r>
            <a:r>
              <a:rPr lang="en-US" sz="2400" dirty="0"/>
              <a:t>research protocol.  These individuals are influential in the design, direction, or conduct of a covered research protocol, or engaged in the analysis or interpretation of data. </a:t>
            </a:r>
            <a:endParaRPr lang="en-US" sz="2400" dirty="0" smtClean="0"/>
          </a:p>
          <a:p>
            <a:pPr>
              <a:spcBef>
                <a:spcPts val="0"/>
              </a:spcBef>
            </a:pPr>
            <a:r>
              <a:rPr lang="en-US" sz="2400" dirty="0"/>
              <a:t>T</a:t>
            </a:r>
            <a:r>
              <a:rPr lang="en-US" sz="2400" dirty="0" smtClean="0"/>
              <a:t>he </a:t>
            </a:r>
            <a:r>
              <a:rPr lang="en-US" sz="2400" dirty="0"/>
              <a:t>principal investigator, personnel whose resume or CV is provided to a sponsor, personnel listed on </a:t>
            </a:r>
            <a:r>
              <a:rPr lang="en-US" sz="2400" dirty="0" smtClean="0"/>
              <a:t>an </a:t>
            </a:r>
            <a:r>
              <a:rPr lang="en-US" sz="2400" dirty="0"/>
              <a:t>FDA 1572 Form, and personnel who obtain informed consent or who make decisions about research eligibility.  </a:t>
            </a:r>
            <a:endParaRPr lang="en-US" sz="2400" dirty="0" smtClean="0"/>
          </a:p>
          <a:p>
            <a:pPr>
              <a:spcBef>
                <a:spcPts val="0"/>
              </a:spcBef>
            </a:pPr>
            <a:r>
              <a:rPr lang="en-US" sz="2400" dirty="0" smtClean="0"/>
              <a:t>Others </a:t>
            </a:r>
            <a:r>
              <a:rPr lang="en-US" sz="2400" dirty="0"/>
              <a:t>who have decisional responsibilities </a:t>
            </a:r>
            <a:r>
              <a:rPr lang="en-US" sz="2400" dirty="0" smtClean="0"/>
              <a:t>as above, </a:t>
            </a:r>
            <a:r>
              <a:rPr lang="en-US" sz="2400" dirty="0"/>
              <a:t>e.g. as co-investigator, research nurse, associate investigators, or an individual who interprets or analyzes research </a:t>
            </a:r>
            <a:r>
              <a:rPr lang="en-US" sz="2400" dirty="0" smtClean="0"/>
              <a:t>data</a:t>
            </a:r>
            <a:r>
              <a:rPr lang="en-US" sz="2400" dirty="0"/>
              <a:t>.</a:t>
            </a:r>
          </a:p>
          <a:p>
            <a:pPr>
              <a:spcBef>
                <a:spcPts val="0"/>
              </a:spcBef>
            </a:pPr>
            <a:endParaRPr lang="en-US" sz="2400" dirty="0" smtClean="0"/>
          </a:p>
        </p:txBody>
      </p:sp>
    </p:spTree>
    <p:extLst>
      <p:ext uri="{BB962C8B-B14F-4D97-AF65-F5344CB8AC3E}">
        <p14:creationId xmlns:p14="http://schemas.microsoft.com/office/powerpoint/2010/main" val="13440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not a “covered individual?”</a:t>
            </a:r>
            <a:endParaRPr lang="en-US" dirty="0"/>
          </a:p>
        </p:txBody>
      </p:sp>
      <p:sp>
        <p:nvSpPr>
          <p:cNvPr id="3" name="Content Placeholder 2"/>
          <p:cNvSpPr>
            <a:spLocks noGrp="1"/>
          </p:cNvSpPr>
          <p:nvPr>
            <p:ph idx="1"/>
          </p:nvPr>
        </p:nvSpPr>
        <p:spPr/>
        <p:txBody>
          <a:bodyPr/>
          <a:lstStyle/>
          <a:p>
            <a:pPr>
              <a:spcAft>
                <a:spcPts val="600"/>
              </a:spcAft>
            </a:pPr>
            <a:r>
              <a:rPr lang="en-US" sz="2400" dirty="0"/>
              <a:t>Individuals who participate only through isolated tasks that are incidental to the research (for example, scheduling patient tests), and those individuals who support research of many protocols through the performance of routine patient care tasks are not covered </a:t>
            </a:r>
            <a:r>
              <a:rPr lang="en-US" sz="2400" dirty="0" smtClean="0"/>
              <a:t>individuals </a:t>
            </a:r>
            <a:endParaRPr lang="en-US" sz="2400" dirty="0"/>
          </a:p>
          <a:p>
            <a:r>
              <a:rPr lang="en-US" sz="2400" dirty="0" smtClean="0"/>
              <a:t>E.g. Technicians, phlebotomists, </a:t>
            </a:r>
            <a:r>
              <a:rPr lang="en-US" sz="2400" dirty="0"/>
              <a:t>Office of Patient Recruitment and Public </a:t>
            </a:r>
            <a:r>
              <a:rPr lang="en-US" sz="2400" dirty="0" smtClean="0"/>
              <a:t>Liaison (PRPL), </a:t>
            </a:r>
            <a:r>
              <a:rPr lang="en-US" sz="2400" dirty="0"/>
              <a:t>or </a:t>
            </a:r>
            <a:r>
              <a:rPr lang="en-US" sz="2400" dirty="0" smtClean="0"/>
              <a:t>those screening for multiple protocols</a:t>
            </a:r>
            <a:endParaRPr lang="en-US" sz="2400" dirty="0"/>
          </a:p>
        </p:txBody>
      </p:sp>
    </p:spTree>
    <p:extLst>
      <p:ext uri="{BB962C8B-B14F-4D97-AF65-F5344CB8AC3E}">
        <p14:creationId xmlns:p14="http://schemas.microsoft.com/office/powerpoint/2010/main" val="599277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OHSRP</a:t>
            </a:r>
            <a:endParaRPr lang="en-US" dirty="0"/>
          </a:p>
        </p:txBody>
      </p:sp>
      <p:sp>
        <p:nvSpPr>
          <p:cNvPr id="3" name="Content Placeholder 2"/>
          <p:cNvSpPr>
            <a:spLocks noGrp="1"/>
          </p:cNvSpPr>
          <p:nvPr>
            <p:ph idx="1"/>
          </p:nvPr>
        </p:nvSpPr>
        <p:spPr>
          <a:xfrm>
            <a:off x="457200" y="1463920"/>
            <a:ext cx="8229600" cy="4591050"/>
          </a:xfrm>
        </p:spPr>
        <p:txBody>
          <a:bodyPr/>
          <a:lstStyle/>
          <a:p>
            <a:pPr>
              <a:spcAft>
                <a:spcPts val="600"/>
              </a:spcAft>
            </a:pPr>
            <a:r>
              <a:rPr lang="en-US" sz="2400" dirty="0" smtClean="0"/>
              <a:t>Field questions and brief IC staff so that they can handle questions</a:t>
            </a:r>
          </a:p>
          <a:p>
            <a:pPr>
              <a:spcAft>
                <a:spcPts val="600"/>
              </a:spcAft>
            </a:pPr>
            <a:r>
              <a:rPr lang="en-US" sz="2400" dirty="0" smtClean="0"/>
              <a:t>Brief DECs</a:t>
            </a:r>
          </a:p>
          <a:p>
            <a:pPr>
              <a:spcAft>
                <a:spcPts val="600"/>
              </a:spcAft>
            </a:pPr>
            <a:r>
              <a:rPr lang="en-US" sz="2400" dirty="0" smtClean="0"/>
              <a:t>Review/revise COI consent language </a:t>
            </a:r>
          </a:p>
          <a:p>
            <a:r>
              <a:rPr lang="en-US" sz="2400" dirty="0" smtClean="0"/>
              <a:t>Review ethics website for consistency</a:t>
            </a:r>
          </a:p>
          <a:p>
            <a:pPr marL="0" indent="0">
              <a:buNone/>
            </a:pPr>
            <a:endParaRPr lang="en-US" dirty="0"/>
          </a:p>
        </p:txBody>
      </p:sp>
    </p:spTree>
    <p:extLst>
      <p:ext uri="{BB962C8B-B14F-4D97-AF65-F5344CB8AC3E}">
        <p14:creationId xmlns:p14="http://schemas.microsoft.com/office/powerpoint/2010/main" val="100887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4"/>
            <a:ext cx="8229600" cy="901700"/>
          </a:xfrm>
        </p:spPr>
        <p:txBody>
          <a:bodyPr/>
          <a:lstStyle/>
          <a:p>
            <a:r>
              <a:rPr lang="en-US" dirty="0" smtClean="0"/>
              <a:t>Implementation:  PI responsibility</a:t>
            </a:r>
            <a:endParaRPr lang="en-US" dirty="0"/>
          </a:p>
        </p:txBody>
      </p:sp>
      <p:sp>
        <p:nvSpPr>
          <p:cNvPr id="3" name="Content Placeholder 2"/>
          <p:cNvSpPr>
            <a:spLocks noGrp="1"/>
          </p:cNvSpPr>
          <p:nvPr>
            <p:ph idx="1"/>
          </p:nvPr>
        </p:nvSpPr>
        <p:spPr>
          <a:xfrm>
            <a:off x="588769" y="996875"/>
            <a:ext cx="8229600" cy="4591050"/>
          </a:xfrm>
        </p:spPr>
        <p:txBody>
          <a:bodyPr/>
          <a:lstStyle/>
          <a:p>
            <a:pPr marL="0" lvl="0" indent="0">
              <a:buNone/>
            </a:pPr>
            <a:r>
              <a:rPr lang="en-US" sz="2400" dirty="0"/>
              <a:t>The PI should determine which of these four categories apply to an investigator or staff member:  </a:t>
            </a:r>
          </a:p>
          <a:p>
            <a:pPr lvl="1"/>
            <a:r>
              <a:rPr lang="en-US" sz="2400" dirty="0"/>
              <a:t>Category 1: NIH employee who files a financial disclosure </a:t>
            </a:r>
            <a:r>
              <a:rPr lang="en-US" sz="2400" dirty="0" smtClean="0"/>
              <a:t>statement; </a:t>
            </a:r>
            <a:r>
              <a:rPr lang="en-US" sz="2400" dirty="0"/>
              <a:t>If the investigators are not aware of their financial filing status, the PI should contact his/her Deputy Ethics Counselor (DEC) and inquire about their status.  For a list of DECs:  </a:t>
            </a:r>
            <a:r>
              <a:rPr lang="en-US" sz="2400" u="sng" dirty="0">
                <a:hlinkClick r:id="rId3"/>
              </a:rPr>
              <a:t>https://ethics.od.nih.gov/decs.pdf</a:t>
            </a:r>
            <a:r>
              <a:rPr lang="en-US" sz="2400" dirty="0"/>
              <a:t>. </a:t>
            </a:r>
          </a:p>
          <a:p>
            <a:pPr lvl="1"/>
            <a:r>
              <a:rPr lang="en-US" sz="2400" dirty="0"/>
              <a:t>Category 2: NIH employee who does not file a financial disclosure statement </a:t>
            </a:r>
          </a:p>
          <a:p>
            <a:pPr lvl="1"/>
            <a:r>
              <a:rPr lang="en-US" sz="2400" dirty="0"/>
              <a:t>Category 3: Federal employee, but not an NIH employee</a:t>
            </a:r>
          </a:p>
          <a:p>
            <a:pPr lvl="1"/>
            <a:r>
              <a:rPr lang="en-US" sz="2400" dirty="0"/>
              <a:t>Category 4:  Not a Federal employee </a:t>
            </a:r>
          </a:p>
        </p:txBody>
      </p:sp>
    </p:spTree>
    <p:extLst>
      <p:ext uri="{BB962C8B-B14F-4D97-AF65-F5344CB8AC3E}">
        <p14:creationId xmlns:p14="http://schemas.microsoft.com/office/powerpoint/2010/main" val="126501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PI responsibility</a:t>
            </a:r>
            <a:endParaRPr lang="en-US" dirty="0"/>
          </a:p>
        </p:txBody>
      </p:sp>
      <p:sp>
        <p:nvSpPr>
          <p:cNvPr id="3" name="Content Placeholder 2"/>
          <p:cNvSpPr>
            <a:spLocks noGrp="1"/>
          </p:cNvSpPr>
          <p:nvPr>
            <p:ph idx="1"/>
          </p:nvPr>
        </p:nvSpPr>
        <p:spPr/>
        <p:txBody>
          <a:bodyPr/>
          <a:lstStyle/>
          <a:p>
            <a:pPr lvl="0">
              <a:spcAft>
                <a:spcPts val="600"/>
              </a:spcAft>
            </a:pPr>
            <a:r>
              <a:rPr lang="en-US" sz="2400" dirty="0"/>
              <a:t>Category 1:   </a:t>
            </a:r>
            <a:r>
              <a:rPr lang="en-US" sz="2400" dirty="0" smtClean="0"/>
              <a:t>If </a:t>
            </a:r>
            <a:r>
              <a:rPr lang="en-US" sz="2400" dirty="0"/>
              <a:t>the individual is a “filer,” no further action is </a:t>
            </a:r>
            <a:r>
              <a:rPr lang="en-US" sz="2400" dirty="0" smtClean="0"/>
              <a:t>required</a:t>
            </a:r>
            <a:endParaRPr lang="en-US" sz="2400" dirty="0"/>
          </a:p>
          <a:p>
            <a:pPr lvl="0">
              <a:spcAft>
                <a:spcPts val="600"/>
              </a:spcAft>
            </a:pPr>
            <a:r>
              <a:rPr lang="en-US" sz="2400" dirty="0"/>
              <a:t>Category 2: </a:t>
            </a:r>
            <a:r>
              <a:rPr lang="en-US" sz="2400" dirty="0" smtClean="0"/>
              <a:t>NIH, non-filer:  The </a:t>
            </a:r>
            <a:r>
              <a:rPr lang="en-US" sz="2400" dirty="0"/>
              <a:t>PI will request that a certification be completed by </a:t>
            </a:r>
            <a:r>
              <a:rPr lang="en-US" sz="2400" dirty="0" smtClean="0"/>
              <a:t>the covered individual</a:t>
            </a:r>
            <a:endParaRPr lang="en-US" sz="2400" dirty="0"/>
          </a:p>
          <a:p>
            <a:pPr lvl="0">
              <a:spcAft>
                <a:spcPts val="600"/>
              </a:spcAft>
            </a:pPr>
            <a:r>
              <a:rPr lang="en-US" sz="2400" dirty="0"/>
              <a:t>Category 3: </a:t>
            </a:r>
            <a:r>
              <a:rPr lang="en-US" sz="2400" dirty="0" smtClean="0"/>
              <a:t>Fed employee, non-NIH: No </a:t>
            </a:r>
            <a:r>
              <a:rPr lang="en-US" sz="2400" dirty="0"/>
              <a:t>action </a:t>
            </a:r>
            <a:r>
              <a:rPr lang="en-US" sz="2400" dirty="0" smtClean="0"/>
              <a:t>needed (they abide by their agency COI policy)</a:t>
            </a:r>
            <a:endParaRPr lang="en-US" sz="2400" dirty="0"/>
          </a:p>
          <a:p>
            <a:pPr lvl="0">
              <a:spcAft>
                <a:spcPts val="600"/>
              </a:spcAft>
            </a:pPr>
            <a:r>
              <a:rPr lang="en-US" sz="2400" dirty="0"/>
              <a:t>Category 4: </a:t>
            </a:r>
            <a:r>
              <a:rPr lang="en-US" sz="2400" dirty="0" smtClean="0"/>
              <a:t>Non-Fed:  The </a:t>
            </a:r>
            <a:r>
              <a:rPr lang="en-US" sz="2400" dirty="0"/>
              <a:t>PI will request that a certification be completed by the covered individual</a:t>
            </a:r>
          </a:p>
        </p:txBody>
      </p:sp>
    </p:spTree>
    <p:extLst>
      <p:ext uri="{BB962C8B-B14F-4D97-AF65-F5344CB8AC3E}">
        <p14:creationId xmlns:p14="http://schemas.microsoft.com/office/powerpoint/2010/main" val="342307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154" y="274637"/>
            <a:ext cx="3036645" cy="4345699"/>
          </a:xfrm>
        </p:spPr>
        <p:txBody>
          <a:bodyPr/>
          <a:lstStyle/>
          <a:p>
            <a:r>
              <a:rPr lang="en-US" dirty="0" smtClean="0"/>
              <a:t>Certification for non-Federal Employees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17991361"/>
              </p:ext>
            </p:extLst>
          </p:nvPr>
        </p:nvGraphicFramePr>
        <p:xfrm>
          <a:off x="181787" y="110009"/>
          <a:ext cx="5388365" cy="6631834"/>
        </p:xfrm>
        <a:graphic>
          <a:graphicData uri="http://schemas.openxmlformats.org/presentationml/2006/ole">
            <mc:AlternateContent xmlns:mc="http://schemas.openxmlformats.org/markup-compatibility/2006">
              <mc:Choice xmlns:v="urn:schemas-microsoft-com:vml" Requires="v">
                <p:oleObj spid="_x0000_s1041" name="Document" r:id="rId5" imgW="6654800" imgH="8191500" progId="Word.Document.12">
                  <p:embed/>
                </p:oleObj>
              </mc:Choice>
              <mc:Fallback>
                <p:oleObj name="Document" r:id="rId5" imgW="6654800" imgH="8191500" progId="Word.Document.12">
                  <p:embed/>
                  <p:pic>
                    <p:nvPicPr>
                      <p:cNvPr id="0" name=""/>
                      <p:cNvPicPr/>
                      <p:nvPr/>
                    </p:nvPicPr>
                    <p:blipFill>
                      <a:blip r:embed="rId6"/>
                      <a:stretch>
                        <a:fillRect/>
                      </a:stretch>
                    </p:blipFill>
                    <p:spPr>
                      <a:xfrm>
                        <a:off x="181787" y="110009"/>
                        <a:ext cx="5388365" cy="6631834"/>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424682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3383</TotalTime>
  <Words>1047</Words>
  <Application>Microsoft Office PowerPoint</Application>
  <PresentationFormat>On-screen Show (4:3)</PresentationFormat>
  <Paragraphs>98</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NIH IRP Design</vt:lpstr>
      <vt:lpstr>Document</vt:lpstr>
      <vt:lpstr>Conflict of Interest  Policy Implementation </vt:lpstr>
      <vt:lpstr>Conflict of Interest</vt:lpstr>
      <vt:lpstr>COI assessment only for “Covered protocols”</vt:lpstr>
      <vt:lpstr>COI assessment only for “Covered individuals”</vt:lpstr>
      <vt:lpstr>Who is not a “covered individual?”</vt:lpstr>
      <vt:lpstr>Implementation:  OHSRP</vt:lpstr>
      <vt:lpstr>Implementation:  PI responsibility</vt:lpstr>
      <vt:lpstr>Implementation:  PI responsibility</vt:lpstr>
      <vt:lpstr>Certification for non-Federal Employees</vt:lpstr>
      <vt:lpstr>Certification for NIH employees who do not file financial disclosure forms</vt:lpstr>
      <vt:lpstr>PFH Form</vt:lpstr>
      <vt:lpstr>PI files PFH and certification forms with DEC</vt:lpstr>
      <vt:lpstr>Documentation of clearance by the DEC</vt:lpstr>
      <vt:lpstr>SOP 21 Appendix B: Algorithm for Decisions Regarding Financial Disclosure </vt:lpstr>
      <vt:lpstr>Implementation: Responsibility of IRB</vt:lpstr>
      <vt:lpstr>Thanks!</vt:lpstr>
    </vt:vector>
  </TitlesOfParts>
  <Company>OgilvyPR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O'GradyP</dc:creator>
  <cp:keywords>PowerPoint Template</cp:keywords>
  <cp:lastModifiedBy>Barnett, Christina (NIH/OD) [E]</cp:lastModifiedBy>
  <cp:revision>245</cp:revision>
  <cp:lastPrinted>2004-07-19T16:55:34Z</cp:lastPrinted>
  <dcterms:created xsi:type="dcterms:W3CDTF">2005-06-27T20:18:34Z</dcterms:created>
  <dcterms:modified xsi:type="dcterms:W3CDTF">2014-10-27T17:22:10Z</dcterms:modified>
</cp:coreProperties>
</file>